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58"/>
  </p:notesMasterIdLst>
  <p:sldIdLst>
    <p:sldId id="420" r:id="rId3"/>
    <p:sldId id="1384" r:id="rId4"/>
    <p:sldId id="1317" r:id="rId5"/>
    <p:sldId id="1363" r:id="rId6"/>
    <p:sldId id="1325" r:id="rId7"/>
    <p:sldId id="1299" r:id="rId8"/>
    <p:sldId id="1294" r:id="rId9"/>
    <p:sldId id="1338" r:id="rId10"/>
    <p:sldId id="1385" r:id="rId11"/>
    <p:sldId id="1386" r:id="rId12"/>
    <p:sldId id="1307" r:id="rId13"/>
    <p:sldId id="1329" r:id="rId14"/>
    <p:sldId id="1334" r:id="rId15"/>
    <p:sldId id="1335" r:id="rId16"/>
    <p:sldId id="1343" r:id="rId17"/>
    <p:sldId id="1330" r:id="rId18"/>
    <p:sldId id="1342" r:id="rId19"/>
    <p:sldId id="1366" r:id="rId20"/>
    <p:sldId id="281" r:id="rId21"/>
    <p:sldId id="280" r:id="rId22"/>
    <p:sldId id="1368" r:id="rId23"/>
    <p:sldId id="286" r:id="rId24"/>
    <p:sldId id="1420" r:id="rId25"/>
    <p:sldId id="1421" r:id="rId26"/>
    <p:sldId id="1422" r:id="rId27"/>
    <p:sldId id="1333" r:id="rId28"/>
    <p:sldId id="1336" r:id="rId29"/>
    <p:sldId id="1337" r:id="rId30"/>
    <p:sldId id="1339" r:id="rId31"/>
    <p:sldId id="1367" r:id="rId32"/>
    <p:sldId id="1344" r:id="rId33"/>
    <p:sldId id="1340" r:id="rId34"/>
    <p:sldId id="1341" r:id="rId35"/>
    <p:sldId id="1369" r:id="rId36"/>
    <p:sldId id="543" r:id="rId37"/>
    <p:sldId id="545" r:id="rId38"/>
    <p:sldId id="544" r:id="rId39"/>
    <p:sldId id="1370" r:id="rId40"/>
    <p:sldId id="1372" r:id="rId41"/>
    <p:sldId id="1373" r:id="rId42"/>
    <p:sldId id="1382" r:id="rId43"/>
    <p:sldId id="1351" r:id="rId44"/>
    <p:sldId id="1371" r:id="rId45"/>
    <p:sldId id="1377" r:id="rId46"/>
    <p:sldId id="1374" r:id="rId47"/>
    <p:sldId id="1423" r:id="rId48"/>
    <p:sldId id="1381" r:id="rId49"/>
    <p:sldId id="1378" r:id="rId50"/>
    <p:sldId id="1379" r:id="rId51"/>
    <p:sldId id="1380" r:id="rId52"/>
    <p:sldId id="1345" r:id="rId53"/>
    <p:sldId id="1383" r:id="rId54"/>
    <p:sldId id="1364" r:id="rId55"/>
    <p:sldId id="1346" r:id="rId56"/>
    <p:sldId id="1365" r:id="rId57"/>
  </p:sldIdLst>
  <p:sldSz cx="12192000" cy="6858000"/>
  <p:notesSz cx="6858000" cy="9144000"/>
  <p:embeddedFontLst>
    <p:embeddedFont>
      <p:font typeface="ＭＳ Ｐゴシック" panose="020B0600070205080204" pitchFamily="34" charset="-128"/>
      <p:regular r:id="rId59"/>
    </p:embeddedFont>
    <p:embeddedFont>
      <p:font typeface="Cambria Math" panose="02040503050406030204" pitchFamily="18" charset="0"/>
      <p:regular r:id="rId60"/>
    </p:embeddedFont>
    <p:embeddedFont>
      <p:font typeface="Century" panose="02040604050505020304" pitchFamily="18" charset="0"/>
      <p:regular r:id="rId61"/>
    </p:embeddedFont>
    <p:embeddedFont>
      <p:font typeface="Roboto" panose="02000000000000000000" pitchFamily="2" charset="0"/>
      <p:regular r:id="rId62"/>
      <p:bold r:id="rId63"/>
      <p: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6D6D6"/>
    <a:srgbClr val="008CE6"/>
    <a:srgbClr val="FF9500"/>
    <a:srgbClr val="00B0F0"/>
    <a:srgbClr val="009193"/>
    <a:srgbClr val="000000"/>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22"/>
    <p:restoredTop sz="87828"/>
  </p:normalViewPr>
  <p:slideViewPr>
    <p:cSldViewPr snapToGrid="0" snapToObjects="1">
      <p:cViewPr varScale="1">
        <p:scale>
          <a:sx n="178" d="100"/>
          <a:sy n="178" d="100"/>
        </p:scale>
        <p:origin x="1408" y="168"/>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77296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311080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15</a:t>
            </a:fld>
            <a:endParaRPr lang="en-US" altLang="x-none"/>
          </a:p>
        </p:txBody>
      </p:sp>
    </p:spTree>
    <p:extLst>
      <p:ext uri="{BB962C8B-B14F-4D97-AF65-F5344CB8AC3E}">
        <p14:creationId xmlns:p14="http://schemas.microsoft.com/office/powerpoint/2010/main" val="56527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This mixed-methods research aims to bring together key development concerns related to sustainable livelihoods, social vulnerability, and poverty to build an alternative account of 'insecurity and crime' in African cities where the lines between legality and illegality, formality and informality, licit and illicit work, are often blurred in practice. We argue that the study of insecurity and crime in African cities requires a more nuanced understanding of African urbanisation patterns and historical legacies of uneven development. Situated at the nexus of population modelling, criminology, African studies, and urban geography, this project aims to challenge prevailing Euro-centric narratives of crime and victimisation through an innovative mixed-methods study. Combining statistical modelling, </a:t>
            </a:r>
            <a:r>
              <a:rPr lang="en-GB" sz="1200" b="0" i="0" u="none" strike="noStrike" kern="1200" dirty="0" err="1">
                <a:solidFill>
                  <a:schemeClr val="tx1"/>
                </a:solidFill>
                <a:effectLst/>
                <a:latin typeface="+mn-lt"/>
                <a:ea typeface="+mn-ea"/>
                <a:cs typeface="+mn-cs"/>
              </a:rPr>
              <a:t>geovisualisation</a:t>
            </a:r>
            <a:r>
              <a:rPr lang="en-GB" sz="1200" b="0" i="0" u="none" strike="noStrike" kern="1200" dirty="0">
                <a:solidFill>
                  <a:schemeClr val="tx1"/>
                </a:solidFill>
                <a:effectLst/>
                <a:latin typeface="+mn-lt"/>
                <a:ea typeface="+mn-ea"/>
                <a:cs typeface="+mn-cs"/>
              </a:rPr>
              <a:t> and ethnographic insights, the research aims to develop location appropriate approaches to investigate perceptions and seasonal trends of crime and victimisations in a West African city, situating the research within the broader context of African urbanisation, environment-induced seasonal migration, youth un-employment and informal economies.</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4164994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4147960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work closely with the Centre for Environmental Surveillance in Brazil. I am response for modelling mosquito populations across two major cities and addressing the paucity of spatial data (this involves con an interdisciplinary collaborative project the combines computer science, entomology, epidemiology and geography to XYZ</a:t>
            </a:r>
          </a:p>
        </p:txBody>
      </p:sp>
      <p:sp>
        <p:nvSpPr>
          <p:cNvPr id="4" name="Slide Number Placeholder 3"/>
          <p:cNvSpPr>
            <a:spLocks noGrp="1"/>
          </p:cNvSpPr>
          <p:nvPr>
            <p:ph type="sldNum" sz="quarter" idx="5"/>
          </p:nvPr>
        </p:nvSpPr>
        <p:spPr/>
        <p:txBody>
          <a:bodyPr/>
          <a:lstStyle/>
          <a:p>
            <a:fld id="{04FC0A1F-4350-D443-84D3-3DC128611DA0}" type="slidenum">
              <a:rPr lang="en-GB" smtClean="0"/>
              <a:t>19</a:t>
            </a:fld>
            <a:endParaRPr lang="en-GB"/>
          </a:p>
        </p:txBody>
      </p:sp>
    </p:spTree>
    <p:extLst>
      <p:ext uri="{BB962C8B-B14F-4D97-AF65-F5344CB8AC3E}">
        <p14:creationId xmlns:p14="http://schemas.microsoft.com/office/powerpoint/2010/main" val="1865438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Things to consider are the ethical consideration</a:t>
            </a:r>
          </a:p>
          <a:p>
            <a:pPr marL="171450" indent="-171450">
              <a:buFont typeface="Arial" panose="020B0604020202020204" pitchFamily="34" charset="0"/>
              <a:buChar char="•"/>
            </a:pPr>
            <a:r>
              <a:rPr lang="en-GB" dirty="0"/>
              <a:t>Do we rely on citizen science for members of the area to collect data?</a:t>
            </a:r>
          </a:p>
          <a:p>
            <a:pPr marL="171450" indent="-171450">
              <a:buFont typeface="Arial" panose="020B0604020202020204" pitchFamily="34" charset="0"/>
              <a:buChar char="•"/>
            </a:pPr>
            <a:r>
              <a:rPr lang="en-GB" dirty="0"/>
              <a:t>Liaising with important local leaders in the study area and building trust</a:t>
            </a:r>
          </a:p>
          <a:p>
            <a:pPr marL="171450" indent="-171450">
              <a:buFont typeface="Arial" panose="020B0604020202020204" pitchFamily="34" charset="0"/>
              <a:buChar char="•"/>
            </a:pPr>
            <a:r>
              <a:rPr lang="en-GB" dirty="0"/>
              <a:t>Pitching this research to key people in NADMO, Health ministry</a:t>
            </a:r>
          </a:p>
          <a:p>
            <a:pPr marL="171450" indent="-171450">
              <a:buFont typeface="Arial" panose="020B0604020202020204" pitchFamily="34" charset="0"/>
              <a:buChar char="•"/>
            </a:pPr>
            <a:r>
              <a:rPr lang="en-GB" dirty="0"/>
              <a:t>Proof of concept for an early publication – perhaps maybe with just the camera data </a:t>
            </a:r>
          </a:p>
          <a:p>
            <a:pPr marL="171450" indent="-171450">
              <a:buFont typeface="Arial" panose="020B0604020202020204" pitchFamily="34" charset="0"/>
              <a:buChar char="•"/>
            </a:pPr>
            <a:r>
              <a:rPr lang="en-GB" dirty="0"/>
              <a:t>Funding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3872828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31</a:t>
            </a:fld>
            <a:endParaRPr lang="en-US" altLang="x-none"/>
          </a:p>
        </p:txBody>
      </p:sp>
    </p:spTree>
    <p:extLst>
      <p:ext uri="{BB962C8B-B14F-4D97-AF65-F5344CB8AC3E}">
        <p14:creationId xmlns:p14="http://schemas.microsoft.com/office/powerpoint/2010/main" val="150892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2935017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346052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7A62B-178C-A48B-AF46-FB63AFC0E3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C13BE-20E2-36D8-46A6-2BAA1D2857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74A92-C72C-3D9E-3DD5-ED1AF488C0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FBADAD-1FFD-BC67-8082-667AEF28D53A}"/>
              </a:ext>
            </a:extLst>
          </p:cNvPr>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925278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made references to study designs – so it is just fitting to briefly cover this. </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34</a:t>
            </a:fld>
            <a:endParaRPr lang="en-US" altLang="x-none"/>
          </a:p>
        </p:txBody>
      </p:sp>
    </p:spTree>
    <p:extLst>
      <p:ext uri="{BB962C8B-B14F-4D97-AF65-F5344CB8AC3E}">
        <p14:creationId xmlns:p14="http://schemas.microsoft.com/office/powerpoint/2010/main" val="3373999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are collecting data to answer a research question, it must be conducted within the context dictated by the research design you are using </a:t>
            </a:r>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1059506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the purpose of establishing these three things - </a:t>
            </a:r>
            <a:r>
              <a:rPr lang="en-US" sz="1200" b="1" dirty="0">
                <a:latin typeface="Century" panose="02040604050505020304" pitchFamily="18" charset="0"/>
              </a:rPr>
              <a:t>Evidence of </a:t>
            </a:r>
            <a:r>
              <a:rPr lang="en-US" sz="1200" b="1" u="sng" dirty="0">
                <a:latin typeface="Century" panose="02040604050505020304" pitchFamily="18" charset="0"/>
              </a:rPr>
              <a:t>causality</a:t>
            </a:r>
            <a:r>
              <a:rPr lang="en-US" sz="1200" b="1" dirty="0">
                <a:latin typeface="Century" panose="02040604050505020304" pitchFamily="18" charset="0"/>
              </a:rPr>
              <a:t> (or an </a:t>
            </a:r>
            <a:r>
              <a:rPr lang="en-US" sz="1200" b="1" u="sng" dirty="0">
                <a:latin typeface="Century" panose="02040604050505020304" pitchFamily="18" charset="0"/>
              </a:rPr>
              <a:t>association)</a:t>
            </a:r>
            <a:r>
              <a:rPr lang="en-US" sz="1200" b="1" dirty="0">
                <a:latin typeface="Century" panose="02040604050505020304" pitchFamily="18" charset="0"/>
              </a:rPr>
              <a:t>; </a:t>
            </a:r>
            <a:r>
              <a:rPr lang="en-US" sz="1200" b="1" u="sng" dirty="0">
                <a:latin typeface="Century" panose="02040604050505020304" pitchFamily="18" charset="0"/>
              </a:rPr>
              <a:t>Internal validity</a:t>
            </a:r>
            <a:r>
              <a:rPr lang="en-US" sz="1200" b="1" dirty="0">
                <a:latin typeface="Century" panose="02040604050505020304" pitchFamily="18" charset="0"/>
              </a:rPr>
              <a:t> and </a:t>
            </a:r>
            <a:r>
              <a:rPr lang="en-US" sz="1200" b="1" u="sng" dirty="0">
                <a:latin typeface="Century" panose="02040604050505020304" pitchFamily="18" charset="0"/>
              </a:rPr>
              <a:t>External validity</a:t>
            </a:r>
          </a:p>
          <a:p>
            <a:endParaRPr lang="en-US" dirty="0"/>
          </a:p>
        </p:txBody>
      </p:sp>
      <p:sp>
        <p:nvSpPr>
          <p:cNvPr id="4" name="Slide Number Placeholder 3"/>
          <p:cNvSpPr>
            <a:spLocks noGrp="1"/>
          </p:cNvSpPr>
          <p:nvPr>
            <p:ph type="sldNum" sz="quarter" idx="5"/>
          </p:nvPr>
        </p:nvSpPr>
        <p:spPr/>
        <p:txBody>
          <a:bodyPr/>
          <a:lstStyle/>
          <a:p>
            <a:fld id="{A3BE0C8E-565D-4B6E-A043-70480901BECB}" type="slidenum">
              <a:rPr lang="en-GB" smtClean="0"/>
              <a:t>36</a:t>
            </a:fld>
            <a:endParaRPr lang="en-GB" dirty="0"/>
          </a:p>
        </p:txBody>
      </p:sp>
    </p:spTree>
    <p:extLst>
      <p:ext uri="{BB962C8B-B14F-4D97-AF65-F5344CB8AC3E}">
        <p14:creationId xmlns:p14="http://schemas.microsoft.com/office/powerpoint/2010/main" val="261795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before we go on break</a:t>
            </a:r>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3951998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is the first question of the assignment, the answer you provide here is quite an involved process. </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43</a:t>
            </a:fld>
            <a:endParaRPr lang="en-US" altLang="x-none"/>
          </a:p>
        </p:txBody>
      </p:sp>
    </p:spTree>
    <p:extLst>
      <p:ext uri="{BB962C8B-B14F-4D97-AF65-F5344CB8AC3E}">
        <p14:creationId xmlns:p14="http://schemas.microsoft.com/office/powerpoint/2010/main" val="3799775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46</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Low statistical power</a:t>
            </a:r>
          </a:p>
          <a:p>
            <a:r>
              <a:rPr lang="en-GB" dirty="0"/>
              <a:t>Poor drop-out rate if the records deleted are excessively high. How high – it depends on the user.</a:t>
            </a:r>
          </a:p>
        </p:txBody>
      </p:sp>
      <p:sp>
        <p:nvSpPr>
          <p:cNvPr id="4" name="Slide Number Placeholder 3"/>
          <p:cNvSpPr>
            <a:spLocks noGrp="1"/>
          </p:cNvSpPr>
          <p:nvPr>
            <p:ph type="sldNum" sz="quarter" idx="5"/>
          </p:nvPr>
        </p:nvSpPr>
        <p:spPr/>
        <p:txBody>
          <a:bodyPr/>
          <a:lstStyle/>
          <a:p>
            <a:fld id="{7A62181B-723A-0945-8D8D-6A6BB0D8F5A6}" type="slidenum">
              <a:rPr lang="en-US" smtClean="0"/>
              <a:t>50</a:t>
            </a:fld>
            <a:endParaRPr lang="en-US"/>
          </a:p>
        </p:txBody>
      </p:sp>
    </p:spTree>
    <p:extLst>
      <p:ext uri="{BB962C8B-B14F-4D97-AF65-F5344CB8AC3E}">
        <p14:creationId xmlns:p14="http://schemas.microsoft.com/office/powerpoint/2010/main" val="2162942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53</a:t>
            </a:fld>
            <a:endParaRPr lang="en-US" altLang="x-none"/>
          </a:p>
        </p:txBody>
      </p:sp>
    </p:spTree>
    <p:extLst>
      <p:ext uri="{BB962C8B-B14F-4D97-AF65-F5344CB8AC3E}">
        <p14:creationId xmlns:p14="http://schemas.microsoft.com/office/powerpoint/2010/main" val="276402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got my nod of approval</a:t>
            </a:r>
          </a:p>
        </p:txBody>
      </p:sp>
      <p:sp>
        <p:nvSpPr>
          <p:cNvPr id="4" name="Slide Number Placeholder 3"/>
          <p:cNvSpPr>
            <a:spLocks noGrp="1"/>
          </p:cNvSpPr>
          <p:nvPr>
            <p:ph type="sldNum" sz="quarter" idx="5"/>
          </p:nvPr>
        </p:nvSpPr>
        <p:spPr/>
        <p:txBody>
          <a:bodyPr/>
          <a:lstStyle/>
          <a:p>
            <a:fld id="{7A62181B-723A-0945-8D8D-6A6BB0D8F5A6}" type="slidenum">
              <a:rPr lang="en-US" smtClean="0"/>
              <a:t>54</a:t>
            </a:fld>
            <a:endParaRPr lang="en-US"/>
          </a:p>
        </p:txBody>
      </p:sp>
    </p:spTree>
    <p:extLst>
      <p:ext uri="{BB962C8B-B14F-4D97-AF65-F5344CB8AC3E}">
        <p14:creationId xmlns:p14="http://schemas.microsoft.com/office/powerpoint/2010/main" val="2365394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gonna to carry that weight</a:t>
            </a:r>
          </a:p>
          <a:p>
            <a:endParaRPr lang="en-GB" dirty="0"/>
          </a:p>
          <a:p>
            <a:r>
              <a:rPr lang="en-GB" dirty="0"/>
              <a:t>And with that - end credits [Play song: The Real Folk Blues by </a:t>
            </a:r>
            <a:r>
              <a:rPr lang="en-GB" b="0" i="0" u="none" strike="noStrike" dirty="0">
                <a:solidFill>
                  <a:srgbClr val="FFFFFF"/>
                </a:solidFill>
                <a:effectLst/>
                <a:latin typeface="Roboto" panose="020F0502020204030204" pitchFamily="34" charset="0"/>
              </a:rPr>
              <a:t>Mai Yamane and Yoko Kanno</a:t>
            </a:r>
            <a:r>
              <a:rPr lang="en-GB" dirty="0"/>
              <a:t>]</a:t>
            </a:r>
          </a:p>
        </p:txBody>
      </p:sp>
      <p:sp>
        <p:nvSpPr>
          <p:cNvPr id="4" name="Slide Number Placeholder 3"/>
          <p:cNvSpPr>
            <a:spLocks noGrp="1"/>
          </p:cNvSpPr>
          <p:nvPr>
            <p:ph type="sldNum" sz="quarter" idx="5"/>
          </p:nvPr>
        </p:nvSpPr>
        <p:spPr/>
        <p:txBody>
          <a:bodyPr/>
          <a:lstStyle/>
          <a:p>
            <a:fld id="{7A62181B-723A-0945-8D8D-6A6BB0D8F5A6}" type="slidenum">
              <a:rPr lang="en-US" smtClean="0"/>
              <a:t>55</a:t>
            </a:fld>
            <a:endParaRPr lang="en-US"/>
          </a:p>
        </p:txBody>
      </p:sp>
    </p:spTree>
    <p:extLst>
      <p:ext uri="{BB962C8B-B14F-4D97-AF65-F5344CB8AC3E}">
        <p14:creationId xmlns:p14="http://schemas.microsoft.com/office/powerpoint/2010/main" val="34359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262740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1190370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7</a:t>
            </a:fld>
            <a:endParaRPr lang="en-US" altLang="x-none"/>
          </a:p>
        </p:txBody>
      </p:sp>
    </p:spTree>
    <p:extLst>
      <p:ext uri="{BB962C8B-B14F-4D97-AF65-F5344CB8AC3E}">
        <p14:creationId xmlns:p14="http://schemas.microsoft.com/office/powerpoint/2010/main" val="38924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8</a:t>
            </a:fld>
            <a:endParaRPr lang="en-US"/>
          </a:p>
        </p:txBody>
      </p:sp>
    </p:spTree>
    <p:extLst>
      <p:ext uri="{BB962C8B-B14F-4D97-AF65-F5344CB8AC3E}">
        <p14:creationId xmlns:p14="http://schemas.microsoft.com/office/powerpoint/2010/main" val="113272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10</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11</a:t>
            </a:fld>
            <a:endParaRPr lang="en-US"/>
          </a:p>
        </p:txBody>
      </p:sp>
    </p:spTree>
    <p:extLst>
      <p:ext uri="{BB962C8B-B14F-4D97-AF65-F5344CB8AC3E}">
        <p14:creationId xmlns:p14="http://schemas.microsoft.com/office/powerpoint/2010/main" val="187256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65349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2/4/25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29/01/2023</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Open_data"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hyperlink" Target="https://www.researchgate.net/publication/317542771_Understanding_Spatial_Patterns_of_Urban_Crime_in_a_Developing_Country" TargetMode="External"/><Relationship Id="rId4" Type="http://schemas.openxmlformats.org/officeDocument/2006/relationships/hyperlink" Target="https://link.springer.com/article/10.1007/s10940-019-09448-3"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link.springer.com/article/10.1007/s10940-019-09448-3" TargetMode="External"/><Relationship Id="rId7" Type="http://schemas.openxmlformats.org/officeDocument/2006/relationships/image" Target="../media/image90.png"/><Relationship Id="rId2" Type="http://schemas.openxmlformats.org/officeDocument/2006/relationships/image" Target="../media/image15.png"/><Relationship Id="rId1" Type="http://schemas.openxmlformats.org/officeDocument/2006/relationships/slideLayout" Target="../slideLayouts/slideLayout20.xml"/><Relationship Id="rId6" Type="http://schemas.openxmlformats.org/officeDocument/2006/relationships/image" Target="../media/image18.png"/><Relationship Id="rId11" Type="http://schemas.openxmlformats.org/officeDocument/2006/relationships/hyperlink" Target="https://www.sciencedirect.com/science/article/abs/pii/S0143622818311949?via%3Dihub" TargetMode="External"/><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frontiersin.org/articles/10.3389/fpubh.2021.754072/full" TargetMode="Externa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hyperlink" Target="https://malariaatlas.org/" TargetMode="External"/><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hyperlink" Target="https://data.humdata.org/" TargetMode="External"/><Relationship Id="rId2" Type="http://schemas.openxmlformats.org/officeDocument/2006/relationships/hyperlink" Target="https://mics.unicef.org/" TargetMode="External"/><Relationship Id="rId1" Type="http://schemas.openxmlformats.org/officeDocument/2006/relationships/slideLayout" Target="../slideLayouts/slideLayout20.xml"/><Relationship Id="rId6" Type="http://schemas.openxmlformats.org/officeDocument/2006/relationships/hyperlink" Target="https://espen.afro.who.int/" TargetMode="External"/><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hyperlink" Target="https://www.gbif.org/dataset/d4eb19bc-fdce-415f-9a61-49b036009840" TargetMode="External"/><Relationship Id="rId4" Type="http://schemas.openxmlformats.org/officeDocument/2006/relationships/hyperlink" Target="https://dhsprogram.com/" TargetMode="External"/><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ov.uk/government/statistics/fire-statistics-incident-level-datasets" TargetMode="External"/><Relationship Id="rId1" Type="http://schemas.openxmlformats.org/officeDocument/2006/relationships/slideLayout" Target="../slideLayouts/slideLayout20.xml"/><Relationship Id="rId4" Type="http://schemas.openxmlformats.org/officeDocument/2006/relationships/hyperlink" Target="https://www.sciencedirect.com/science/article/pii/S0143622822000893?via%3Dihu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ata.cdrc.ac.uk/search/type/dataset" TargetMode="External"/><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s://www.ons.gov.uk/" TargetMode="External"/><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lauswilke.com/dataviz/directory-of-visualizations.html"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hyperlink" Target="https://www.ordnancesurvey.co.uk/" TargetMode="External"/><Relationship Id="rId12" Type="http://schemas.openxmlformats.org/officeDocument/2006/relationships/image" Target="../media/image49.png"/><Relationship Id="rId2" Type="http://schemas.openxmlformats.org/officeDocument/2006/relationships/hyperlink" Target="https://data.cdrc.ac.uk/search/type/dataset" TargetMode="External"/><Relationship Id="rId16" Type="http://schemas.openxmlformats.org/officeDocument/2006/relationships/hyperlink" Target="https://www.gov.uk/government/statistics/english-indices-of-deprivation-2019" TargetMode="External"/><Relationship Id="rId1" Type="http://schemas.openxmlformats.org/officeDocument/2006/relationships/slideLayout" Target="../slideLayouts/slideLayout20.xml"/><Relationship Id="rId6" Type="http://schemas.openxmlformats.org/officeDocument/2006/relationships/image" Target="../media/image46.jpeg"/><Relationship Id="rId11" Type="http://schemas.openxmlformats.org/officeDocument/2006/relationships/hyperlink" Target="https://data.london.gov.uk/" TargetMode="External"/><Relationship Id="rId5" Type="http://schemas.openxmlformats.org/officeDocument/2006/relationships/image" Target="../media/image45.png"/><Relationship Id="rId15" Type="http://schemas.openxmlformats.org/officeDocument/2006/relationships/hyperlink" Target="https://data.london.gov.uk/dataset" TargetMode="External"/><Relationship Id="rId10" Type="http://schemas.openxmlformats.org/officeDocument/2006/relationships/image" Target="../media/image48.png"/><Relationship Id="rId4" Type="http://schemas.openxmlformats.org/officeDocument/2006/relationships/hyperlink" Target="https://www.ons.gov.uk/" TargetMode="External"/><Relationship Id="rId9" Type="http://schemas.openxmlformats.org/officeDocument/2006/relationships/hyperlink" Target="https://data.police.uk/data/" TargetMode="External"/><Relationship Id="rId14" Type="http://schemas.openxmlformats.org/officeDocument/2006/relationships/hyperlink" Target="https://www.nomisweb.co.uk/sources/census_2021_bulk"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AV2EbhxxwJw" TargetMode="External"/><Relationship Id="rId2" Type="http://schemas.openxmlformats.org/officeDocument/2006/relationships/image" Target="../media/image52.png"/><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hyperlink" Target="https://forms.gle/bpDBWw7CcBR7wvX96" TargetMode="Externa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57.png"/><Relationship Id="rId4" Type="http://schemas.openxmlformats.org/officeDocument/2006/relationships/hyperlink" Target="https://psnprofiles.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0.xml"/><Relationship Id="rId1" Type="http://schemas.openxmlformats.org/officeDocument/2006/relationships/video" Target="https://www.youtube.com/embed/Ru_H5PiyfSA?feature=oembed" TargetMode="External"/><Relationship Id="rId5" Type="http://schemas.openxmlformats.org/officeDocument/2006/relationships/image" Target="../media/image59.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169545" y="1277344"/>
            <a:ext cx="11646403" cy="4832092"/>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FOUR: Sourcing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8913D9DA-910D-72DE-7159-D8F3ED63A61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84DB44FE-6C99-6503-71FA-7D40735A361E}"/>
              </a:ext>
            </a:extLst>
          </p:cNvPr>
          <p:cNvSpPr txBox="1"/>
          <p:nvPr/>
        </p:nvSpPr>
        <p:spPr>
          <a:xfrm>
            <a:off x="0" y="6573487"/>
            <a:ext cx="2456122" cy="261610"/>
          </a:xfrm>
          <a:prstGeom prst="rect">
            <a:avLst/>
          </a:prstGeom>
          <a:noFill/>
        </p:spPr>
        <p:txBody>
          <a:bodyPr wrap="none" rtlCol="0">
            <a:spAutoFit/>
          </a:bodyPr>
          <a:lstStyle/>
          <a:p>
            <a:r>
              <a:rPr lang="en-GB" sz="1100" b="1" dirty="0">
                <a:latin typeface="Arial" panose="020B0604020202020204" pitchFamily="34" charset="0"/>
                <a:cs typeface="Arial" panose="020B0604020202020204" pitchFamily="34" charset="0"/>
              </a:rPr>
              <a:t>Last updated</a:t>
            </a:r>
            <a:r>
              <a:rPr lang="en-GB" sz="1100" b="1">
                <a:latin typeface="Arial" panose="020B0604020202020204" pitchFamily="34" charset="0"/>
                <a:cs typeface="Arial" panose="020B0604020202020204" pitchFamily="34" charset="0"/>
              </a:rPr>
              <a:t>: 10:45am 04/02/2025</a:t>
            </a:r>
            <a:endParaRPr lang="en-GB"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1"/>
            <a:ext cx="12192000" cy="6857999"/>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3" name="Slide Number Placeholder 3">
            <a:extLst>
              <a:ext uri="{FF2B5EF4-FFF2-40B4-BE49-F238E27FC236}">
                <a16:creationId xmlns:a16="http://schemas.microsoft.com/office/drawing/2014/main" id="{144573CF-35F6-F085-E0E6-9E3376A89E28}"/>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9085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721681"/>
          </a:xfrm>
        </p:spPr>
        <p:txBody>
          <a:bodyPr anchor="ctr"/>
          <a:lstStyle/>
          <a:p>
            <a:pPr algn="ctr"/>
            <a:r>
              <a:rPr lang="en-GB" sz="2800" b="1" dirty="0">
                <a:latin typeface="Helvetica Neue Thin" panose="020B0403020202020204" pitchFamily="34" charset="0"/>
                <a:ea typeface="Helvetica Neue Thin" panose="020B0403020202020204" pitchFamily="34" charset="0"/>
              </a:rPr>
              <a:t>What is Data Sourcing?</a:t>
            </a:r>
            <a:endParaRPr lang="en-GB" sz="28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1568880"/>
            <a:ext cx="10515600" cy="4948990"/>
          </a:xfrm>
        </p:spPr>
        <p:txBody>
          <a:bodyPr/>
          <a:lstStyle/>
          <a:p>
            <a:r>
              <a:rPr lang="en-GB" sz="1600" dirty="0">
                <a:latin typeface="Helvetica Neue Thin" panose="020B0403020202020204" pitchFamily="34" charset="0"/>
                <a:ea typeface="Helvetica Neue Thin" panose="020B0403020202020204" pitchFamily="34" charset="0"/>
              </a:rPr>
              <a:t>Data sourcing (or data collection) is referred to how one goes out to gather data – this can be done either ‘ACTIVELY’ or ‘PASSIVELY’</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ACTIVE: these are ways of acquiring records (or data) actively through fieldwork, surveys, interviews etc.,</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PASSIVE: these are ways of acquiring records (or data) that are made available from some “official” (or “recognised”) sources (e.g., NGOs, agencies, companies, government, educational or research institutions etc.,)</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Official (or recognised) sources can make their data freely available to everyone to use &amp; republish, repurpose it as they wish without any patent, legal or copyright restrictions, or through a secured digital channel (e.g., Data </a:t>
            </a:r>
            <a:r>
              <a:rPr lang="en-GB" sz="1600" dirty="0" err="1">
                <a:latin typeface="Helvetica Neue Thin" panose="020B0403020202020204" pitchFamily="34" charset="0"/>
                <a:ea typeface="Helvetica Neue Thin" panose="020B0403020202020204" pitchFamily="34" charset="0"/>
              </a:rPr>
              <a:t>Safehaven</a:t>
            </a:r>
            <a:r>
              <a:rPr lang="en-GB" sz="1600" dirty="0">
                <a:latin typeface="Helvetica Neue Thin" panose="020B0403020202020204" pitchFamily="34" charset="0"/>
                <a:ea typeface="Helvetica Neue Thin" panose="020B0403020202020204" pitchFamily="34" charset="0"/>
              </a:rPr>
              <a:t>)</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On the fourth point, we often refer to this term as “</a:t>
            </a:r>
            <a:r>
              <a:rPr lang="en-GB" sz="1600" b="1" dirty="0">
                <a:latin typeface="Helvetica Neue Thin" panose="020B0403020202020204" pitchFamily="34" charset="0"/>
                <a:ea typeface="Helvetica Neue Thin" panose="020B0403020202020204" pitchFamily="34" charset="0"/>
              </a:rPr>
              <a:t>Open Data</a:t>
            </a:r>
            <a:r>
              <a:rPr lang="en-GB" sz="1600" dirty="0">
                <a:latin typeface="Helvetica Neue Thin" panose="020B0403020202020204" pitchFamily="34" charset="0"/>
                <a:ea typeface="Helvetica Neue Thin" panose="020B0403020202020204" pitchFamily="34" charset="0"/>
              </a:rPr>
              <a:t>” [</a:t>
            </a:r>
            <a:r>
              <a:rPr lang="en-GB" sz="1600" dirty="0">
                <a:latin typeface="Helvetica Neue Thin" panose="020B0403020202020204" pitchFamily="34" charset="0"/>
                <a:ea typeface="Helvetica Neue Thin" panose="020B0403020202020204" pitchFamily="34" charset="0"/>
                <a:hlinkClick r:id="rId3"/>
              </a:rPr>
              <a:t>LINK</a:t>
            </a:r>
            <a:r>
              <a:rPr lang="en-GB" sz="1600" dirty="0">
                <a:latin typeface="Helvetica Neue Thin" panose="020B0403020202020204" pitchFamily="34" charset="0"/>
                <a:ea typeface="Helvetica Neue Thin" panose="020B0403020202020204" pitchFamily="34" charset="0"/>
              </a:rPr>
              <a:t>] for datasets that are freely available. While, the term “</a:t>
            </a:r>
            <a:r>
              <a:rPr lang="en-GB" sz="1600" b="1" dirty="0">
                <a:latin typeface="Helvetica Neue Thin" panose="020B0403020202020204" pitchFamily="34" charset="0"/>
                <a:ea typeface="Helvetica Neue Thin" panose="020B0403020202020204" pitchFamily="34" charset="0"/>
              </a:rPr>
              <a:t>Safe-Guarded Data</a:t>
            </a:r>
            <a:r>
              <a:rPr lang="en-GB" sz="1600" dirty="0">
                <a:latin typeface="Helvetica Neue Thin" panose="020B0403020202020204" pitchFamily="34" charset="0"/>
                <a:ea typeface="Helvetica Neue Thin" panose="020B0403020202020204" pitchFamily="34" charset="0"/>
              </a:rPr>
              <a:t>”  is used for those acquired through secured channels.</a:t>
            </a:r>
          </a:p>
          <a:p>
            <a:endParaRPr lang="en-GB" sz="1600" dirty="0">
              <a:latin typeface="Helvetica Neue Thin" panose="020B0403020202020204" pitchFamily="34" charset="0"/>
              <a:ea typeface="Helvetica Neue Thin" panose="020B0403020202020204" pitchFamily="34" charset="0"/>
            </a:endParaRPr>
          </a:p>
          <a:p>
            <a:r>
              <a:rPr lang="en-GB" sz="1600" b="1" dirty="0">
                <a:latin typeface="Helvetica Neue Thin" panose="020B0403020202020204" pitchFamily="34" charset="0"/>
                <a:ea typeface="Helvetica Neue Thin" panose="020B0403020202020204" pitchFamily="34" charset="0"/>
              </a:rPr>
              <a:t>Open &amp; Safe-Guarded Data </a:t>
            </a:r>
            <a:r>
              <a:rPr lang="en-GB" sz="1600" dirty="0">
                <a:latin typeface="Helvetica Neue Thin" panose="020B0403020202020204" pitchFamily="34" charset="0"/>
                <a:ea typeface="Helvetica Neue Thin" panose="020B0403020202020204" pitchFamily="34" charset="0"/>
              </a:rPr>
              <a:t>are passive &amp; falls under the broad type of data classification called “</a:t>
            </a:r>
            <a:r>
              <a:rPr lang="en-GB" sz="1600" b="1" dirty="0">
                <a:latin typeface="Helvetica Neue Thin" panose="020B0403020202020204" pitchFamily="34" charset="0"/>
                <a:ea typeface="Helvetica Neue Thin" panose="020B0403020202020204" pitchFamily="34" charset="0"/>
              </a:rPr>
              <a:t>Secondary Data</a:t>
            </a:r>
            <a:r>
              <a:rPr lang="en-GB" sz="1600" dirty="0">
                <a:latin typeface="Helvetica Neue Thin" panose="020B0403020202020204" pitchFamily="34" charset="0"/>
                <a:ea typeface="Helvetica Neue Thin" panose="020B0403020202020204" pitchFamily="34" charset="0"/>
              </a:rPr>
              <a:t>”, whereas the second point on active data collection is called “</a:t>
            </a:r>
            <a:r>
              <a:rPr lang="en-GB" sz="1600" b="1" dirty="0">
                <a:latin typeface="Helvetica Neue Thin" panose="020B0403020202020204" pitchFamily="34" charset="0"/>
                <a:ea typeface="Helvetica Neue Thin" panose="020B0403020202020204" pitchFamily="34" charset="0"/>
              </a:rPr>
              <a:t>Primary Data</a:t>
            </a:r>
            <a:r>
              <a:rPr lang="en-GB" sz="1600" dirty="0">
                <a:latin typeface="Helvetica Neue Thin" panose="020B0403020202020204" pitchFamily="34" charset="0"/>
                <a:ea typeface="Helvetica Neue Thin" panose="020B0403020202020204" pitchFamily="34" charset="0"/>
              </a:rPr>
              <a:t>”</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4"/>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E6A34754-615D-35F1-53D2-F12830BAFCA0}"/>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239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r>
              <a:rPr lang="en-GB" sz="3600" dirty="0">
                <a:latin typeface="Helvetica Neue Thin" panose="020B0403020202020204" pitchFamily="34" charset="0"/>
                <a:ea typeface="Helvetica Neue Thin" panose="020B0403020202020204" pitchFamily="34" charset="0"/>
              </a:rPr>
              <a:t>Types of data sources</a:t>
            </a: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8" name="Rectangle 7">
            <a:extLst>
              <a:ext uri="{FF2B5EF4-FFF2-40B4-BE49-F238E27FC236}">
                <a16:creationId xmlns:a16="http://schemas.microsoft.com/office/drawing/2014/main" id="{E4D047EA-FEE1-B846-A9C4-F38D91352F9A}"/>
              </a:ext>
            </a:extLst>
          </p:cNvPr>
          <p:cNvSpPr/>
          <p:nvPr/>
        </p:nvSpPr>
        <p:spPr>
          <a:xfrm>
            <a:off x="760348" y="2752951"/>
            <a:ext cx="4505093" cy="226280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tx1"/>
              </a:solidFill>
              <a:highlight>
                <a:srgbClr val="D6D6D6"/>
              </a:highlight>
              <a:latin typeface="HELVETICA NEUE THIN" panose="020B0403020202020204" pitchFamily="34" charset="0"/>
              <a:ea typeface="HELVETICA NEUE THIN" panose="020B0403020202020204" pitchFamily="34" charset="0"/>
            </a:endParaRPr>
          </a:p>
          <a:p>
            <a:pPr algn="ctr"/>
            <a:r>
              <a:rPr lang="en-GB" b="1" dirty="0">
                <a:solidFill>
                  <a:schemeClr val="tx1"/>
                </a:solidFill>
                <a:latin typeface="HELVETICA NEUE THIN" panose="020B0403020202020204" pitchFamily="34" charset="0"/>
                <a:ea typeface="HELVETICA NEUE THIN" panose="020B0403020202020204" pitchFamily="34" charset="0"/>
              </a:rPr>
              <a:t>Primary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refers to the firsthand data gathered by the user, researcher or enumerator through fieldwork, interviews, questionnaire surveys etc.,</a:t>
            </a:r>
            <a:endParaRPr lang="en-GB" dirty="0">
              <a:solidFill>
                <a:schemeClr val="tx1"/>
              </a:solidFill>
            </a:endParaRPr>
          </a:p>
        </p:txBody>
      </p:sp>
      <p:sp>
        <p:nvSpPr>
          <p:cNvPr id="9" name="Rectangle 8">
            <a:extLst>
              <a:ext uri="{FF2B5EF4-FFF2-40B4-BE49-F238E27FC236}">
                <a16:creationId xmlns:a16="http://schemas.microsoft.com/office/drawing/2014/main" id="{5DF67C30-53AF-F447-9F88-E9398524FAA5}"/>
              </a:ext>
            </a:extLst>
          </p:cNvPr>
          <p:cNvSpPr/>
          <p:nvPr/>
        </p:nvSpPr>
        <p:spPr>
          <a:xfrm>
            <a:off x="6770855" y="2752951"/>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6770855" y="5354716"/>
            <a:ext cx="225212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Internal</a:t>
            </a:r>
          </a:p>
        </p:txBody>
      </p:sp>
      <p:sp>
        <p:nvSpPr>
          <p:cNvPr id="11" name="TextBox 10">
            <a:extLst>
              <a:ext uri="{FF2B5EF4-FFF2-40B4-BE49-F238E27FC236}">
                <a16:creationId xmlns:a16="http://schemas.microsoft.com/office/drawing/2014/main" id="{0F21479C-9880-4A4C-8F47-E5DFABADD784}"/>
              </a:ext>
            </a:extLst>
          </p:cNvPr>
          <p:cNvSpPr txBox="1"/>
          <p:nvPr/>
        </p:nvSpPr>
        <p:spPr>
          <a:xfrm>
            <a:off x="9022976" y="5354716"/>
            <a:ext cx="225297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External</a:t>
            </a:r>
          </a:p>
        </p:txBody>
      </p:sp>
      <p:sp>
        <p:nvSpPr>
          <p:cNvPr id="2" name="Slide Number Placeholder 3">
            <a:extLst>
              <a:ext uri="{FF2B5EF4-FFF2-40B4-BE49-F238E27FC236}">
                <a16:creationId xmlns:a16="http://schemas.microsoft.com/office/drawing/2014/main" id="{EA4988CF-1763-FAA6-27A7-954CE6AA8D3A}"/>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694750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549481" y="1408245"/>
            <a:ext cx="2889054" cy="369332"/>
          </a:xfrm>
          <a:prstGeom prst="rect">
            <a:avLst/>
          </a:prstGeom>
          <a:noFill/>
          <a:ln>
            <a:noFill/>
          </a:ln>
        </p:spPr>
        <p:txBody>
          <a:bodyPr wrap="square" rtlCol="0">
            <a:spAutoFit/>
          </a:bodyPr>
          <a:lstStyle/>
          <a:p>
            <a:r>
              <a:rPr lang="en-GB" b="1" dirty="0">
                <a:latin typeface="Helvetica Neue Thin" panose="020B0403020202020204" pitchFamily="34" charset="0"/>
                <a:ea typeface="Helvetica Neue Thin" panose="020B0403020202020204" pitchFamily="34" charset="0"/>
              </a:rPr>
              <a:t>Internal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380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If you are working within an organisation that has some relevant data of interest</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The organisation has collected the data and can provide access to such users working within it or collaborators</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Data scientists working within the UK Metropolitan Police Service seeking to quantify the burden of various crime outcomes: Burglary, sexual assault, vandalism, arson and so…</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Data is collated by MPS and not by the data scientists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So MPS can release the data to such users, this is an example of </a:t>
            </a:r>
            <a:r>
              <a:rPr lang="en-GB" b="1" dirty="0">
                <a:solidFill>
                  <a:schemeClr val="tx1"/>
                </a:solidFill>
                <a:latin typeface="HELVETICA NEUE THIN" panose="020B0403020202020204" pitchFamily="34" charset="0"/>
                <a:ea typeface="HELVETICA NEUE THIN" panose="020B0403020202020204" pitchFamily="34" charset="0"/>
              </a:rPr>
              <a:t>Internal Secondary Data</a:t>
            </a:r>
          </a:p>
          <a:p>
            <a:pPr marL="285750" indent="-285750">
              <a:buFont typeface="Wingdings" pitchFamily="2" charset="2"/>
              <a:buChar char="§"/>
            </a:pP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
        <p:nvSpPr>
          <p:cNvPr id="6" name="Slide Number Placeholder 3">
            <a:extLst>
              <a:ext uri="{FF2B5EF4-FFF2-40B4-BE49-F238E27FC236}">
                <a16:creationId xmlns:a16="http://schemas.microsoft.com/office/drawing/2014/main" id="{1FE11270-54DA-74E6-3C72-B9DCD0D62BD1}"/>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13595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443415" y="1427350"/>
            <a:ext cx="2692055" cy="369332"/>
          </a:xfrm>
          <a:prstGeom prst="rect">
            <a:avLst/>
          </a:prstGeom>
          <a:noFill/>
          <a:ln>
            <a:noFill/>
          </a:ln>
        </p:spPr>
        <p:txBody>
          <a:bodyPr wrap="square" rtlCol="0">
            <a:spAutoFit/>
          </a:bodyPr>
          <a:lstStyle/>
          <a:p>
            <a:r>
              <a:rPr lang="en-GB" b="1" dirty="0">
                <a:latin typeface="Helvetica Neue Thin" panose="020B0403020202020204" pitchFamily="34" charset="0"/>
                <a:ea typeface="Helvetica Neue Thin" panose="020B0403020202020204" pitchFamily="34" charset="0"/>
              </a:rPr>
              <a:t>External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2077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This simply refers to acquiring open datasets from external sources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Open-source websites (freely accessible)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Paying for the data (requires a license)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Online data service which is free but requires users to register etc.,</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Release for FOI (Freedom of Information)</a:t>
            </a: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
        <p:nvSpPr>
          <p:cNvPr id="8" name="TextBox 7">
            <a:extLst>
              <a:ext uri="{FF2B5EF4-FFF2-40B4-BE49-F238E27FC236}">
                <a16:creationId xmlns:a16="http://schemas.microsoft.com/office/drawing/2014/main" id="{118675CC-A0A0-2F43-A2E9-9C2B572F8ED9}"/>
              </a:ext>
            </a:extLst>
          </p:cNvPr>
          <p:cNvSpPr txBox="1"/>
          <p:nvPr/>
        </p:nvSpPr>
        <p:spPr>
          <a:xfrm>
            <a:off x="244599" y="4448187"/>
            <a:ext cx="7188186" cy="1477328"/>
          </a:xfrm>
          <a:prstGeom prst="rect">
            <a:avLst/>
          </a:prstGeom>
          <a:noFill/>
          <a:ln>
            <a:noFill/>
          </a:ln>
        </p:spPr>
        <p:txBody>
          <a:bodyPr wrap="square" rtlCol="0">
            <a:spAutoFit/>
          </a:bodyPr>
          <a:lstStyle/>
          <a:p>
            <a:r>
              <a:rPr lang="en-GB" dirty="0">
                <a:latin typeface="Helvetica Neue Thin" panose="020B0403020202020204" pitchFamily="34" charset="0"/>
                <a:ea typeface="Helvetica Neue Thin" panose="020B0403020202020204" pitchFamily="34" charset="0"/>
              </a:rPr>
              <a:t>Sometimes you can combine both internal and multiple external data sources to supplement each other!</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The umbrella term ‘secondary data’ can also be referred to as “routinely collected data”</a:t>
            </a:r>
          </a:p>
        </p:txBody>
      </p:sp>
      <p:sp>
        <p:nvSpPr>
          <p:cNvPr id="6" name="Slide Number Placeholder 3">
            <a:extLst>
              <a:ext uri="{FF2B5EF4-FFF2-40B4-BE49-F238E27FC236}">
                <a16:creationId xmlns:a16="http://schemas.microsoft.com/office/drawing/2014/main" id="{C88DDF13-7D5F-D24D-6B5C-E975452F6C61}"/>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0539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Examples of Sourcing Data</a:t>
            </a:r>
          </a:p>
        </p:txBody>
      </p:sp>
      <p:sp>
        <p:nvSpPr>
          <p:cNvPr id="2" name="Slide Number Placeholder 3">
            <a:extLst>
              <a:ext uri="{FF2B5EF4-FFF2-40B4-BE49-F238E27FC236}">
                <a16:creationId xmlns:a16="http://schemas.microsoft.com/office/drawing/2014/main" id="{C29082DC-7192-A0AD-1009-250CFAF8B91D}"/>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55605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1892934" y="79359"/>
            <a:ext cx="8196147" cy="923330"/>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highlight>
                  <a:srgbClr val="D6D6D6"/>
                </a:highlight>
                <a:latin typeface="Helvetica Neue Thin" panose="020B0403020202020204" pitchFamily="34" charset="0"/>
                <a:ea typeface="Helvetica Neue Thin" panose="020B0403020202020204" pitchFamily="34" charset="0"/>
              </a:rPr>
              <a:t>Poverty in Nigeria (FCLP) [1]</a:t>
            </a:r>
          </a:p>
        </p:txBody>
      </p:sp>
      <p:pic>
        <p:nvPicPr>
          <p:cNvPr id="5" name="Picture 4" descr="A group of people sitting on a bench&#10;&#10;Description automatically generated with low confidence">
            <a:extLst>
              <a:ext uri="{FF2B5EF4-FFF2-40B4-BE49-F238E27FC236}">
                <a16:creationId xmlns:a16="http://schemas.microsoft.com/office/drawing/2014/main" id="{2F3BE196-86AA-1C4E-A51F-67CA60DFA94B}"/>
              </a:ext>
            </a:extLst>
          </p:cNvPr>
          <p:cNvPicPr>
            <a:picLocks noChangeAspect="1"/>
          </p:cNvPicPr>
          <p:nvPr/>
        </p:nvPicPr>
        <p:blipFill>
          <a:blip r:embed="rId3"/>
          <a:stretch>
            <a:fillRect/>
          </a:stretch>
        </p:blipFill>
        <p:spPr>
          <a:xfrm>
            <a:off x="2126252" y="725690"/>
            <a:ext cx="7729509" cy="4347849"/>
          </a:xfrm>
          <a:prstGeom prst="rect">
            <a:avLst/>
          </a:prstGeom>
        </p:spPr>
      </p:pic>
      <p:sp>
        <p:nvSpPr>
          <p:cNvPr id="7" name="TextBox 6">
            <a:extLst>
              <a:ext uri="{FF2B5EF4-FFF2-40B4-BE49-F238E27FC236}">
                <a16:creationId xmlns:a16="http://schemas.microsoft.com/office/drawing/2014/main" id="{6F768D7C-B128-A64C-906A-54467B20D0F1}"/>
              </a:ext>
            </a:extLst>
          </p:cNvPr>
          <p:cNvSpPr txBox="1"/>
          <p:nvPr/>
        </p:nvSpPr>
        <p:spPr>
          <a:xfrm>
            <a:off x="2126252" y="5172396"/>
            <a:ext cx="7729509" cy="600164"/>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Conventional analyses of crime, based on European research models, are often poorly suited to assessing the specific dimensions of criminality in Africa. Development Frontiers in Crime, Livelihoods and Urban Poverty in Nigeria (FCLP) aims to provide an alternative framework for understanding the specific drivers of criminality in a West African urban context.</a:t>
            </a:r>
          </a:p>
        </p:txBody>
      </p:sp>
      <p:sp>
        <p:nvSpPr>
          <p:cNvPr id="8" name="TextBox 7">
            <a:extLst>
              <a:ext uri="{FF2B5EF4-FFF2-40B4-BE49-F238E27FC236}">
                <a16:creationId xmlns:a16="http://schemas.microsoft.com/office/drawing/2014/main" id="{C0F89349-D355-8B44-9C96-87CEF0EA9DAB}"/>
              </a:ext>
            </a:extLst>
          </p:cNvPr>
          <p:cNvSpPr txBox="1"/>
          <p:nvPr/>
        </p:nvSpPr>
        <p:spPr>
          <a:xfrm>
            <a:off x="2126252" y="5871417"/>
            <a:ext cx="7729509" cy="769441"/>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Employing a mixed-methods approach combining statistical modelling, geo-visualisation and ethnography, the project situates insecurity and crime against a broader backdrop of rapid urban growth, seasonal migration, youth unemployment and informality. The study provides researchers both in Nigeria and internationally with a richer and more nuanced evidence base on the particular dynamics of crime in African cities.</a:t>
            </a:r>
          </a:p>
        </p:txBody>
      </p:sp>
      <p:sp>
        <p:nvSpPr>
          <p:cNvPr id="9" name="TextBox 8">
            <a:extLst>
              <a:ext uri="{FF2B5EF4-FFF2-40B4-BE49-F238E27FC236}">
                <a16:creationId xmlns:a16="http://schemas.microsoft.com/office/drawing/2014/main" id="{5608EBFA-442D-DB40-A287-264177A3770B}"/>
              </a:ext>
            </a:extLst>
          </p:cNvPr>
          <p:cNvSpPr txBox="1"/>
          <p:nvPr/>
        </p:nvSpPr>
        <p:spPr>
          <a:xfrm>
            <a:off x="10365282" y="79359"/>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2" name="Slide Number Placeholder 3">
            <a:extLst>
              <a:ext uri="{FF2B5EF4-FFF2-40B4-BE49-F238E27FC236}">
                <a16:creationId xmlns:a16="http://schemas.microsoft.com/office/drawing/2014/main" id="{5744474F-776F-5C7E-E07E-A5F483C0C89F}"/>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193804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527950" y="79359"/>
            <a:ext cx="9561131"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latin typeface="Helvetica Neue Thin" panose="020B0403020202020204" pitchFamily="34" charset="0"/>
                <a:ea typeface="Helvetica Neue Thin" panose="020B0403020202020204" pitchFamily="34" charset="0"/>
              </a:rPr>
              <a:t>Poverty in Nigeria (FCLP)</a:t>
            </a:r>
          </a:p>
        </p:txBody>
      </p:sp>
      <p:sp>
        <p:nvSpPr>
          <p:cNvPr id="6" name="TextBox 5">
            <a:extLst>
              <a:ext uri="{FF2B5EF4-FFF2-40B4-BE49-F238E27FC236}">
                <a16:creationId xmlns:a16="http://schemas.microsoft.com/office/drawing/2014/main" id="{C6B0A6F0-FBAD-3645-8396-ADB2BA9AEB99}"/>
              </a:ext>
            </a:extLst>
          </p:cNvPr>
          <p:cNvSpPr txBox="1"/>
          <p:nvPr/>
        </p:nvSpPr>
        <p:spPr>
          <a:xfrm>
            <a:off x="10190374" y="88898"/>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3"/>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2017</a:t>
            </a:r>
            <a:endParaRPr lang="en-GB" sz="1100" dirty="0">
              <a:latin typeface="Helvetica Neue Thin" panose="020B0403020202020204" pitchFamily="34" charset="0"/>
              <a:ea typeface="Helvetica Neue Thin" panose="020B0403020202020204" pitchFamily="34" charset="0"/>
            </a:endParaRPr>
          </a:p>
        </p:txBody>
      </p:sp>
      <p:pic>
        <p:nvPicPr>
          <p:cNvPr id="11" name="Picture 10">
            <a:extLst>
              <a:ext uri="{FF2B5EF4-FFF2-40B4-BE49-F238E27FC236}">
                <a16:creationId xmlns:a16="http://schemas.microsoft.com/office/drawing/2014/main" id="{4EC8901D-ADF0-5A4B-BAEB-EC7ED616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50" y="1062901"/>
            <a:ext cx="9561131" cy="3926893"/>
          </a:xfrm>
          <a:prstGeom prst="rect">
            <a:avLst/>
          </a:prstGeom>
        </p:spPr>
      </p:pic>
      <p:sp>
        <p:nvSpPr>
          <p:cNvPr id="12" name="TextBox 11">
            <a:extLst>
              <a:ext uri="{FF2B5EF4-FFF2-40B4-BE49-F238E27FC236}">
                <a16:creationId xmlns:a16="http://schemas.microsoft.com/office/drawing/2014/main" id="{CFF76377-4504-B646-8D68-1C3036DF5E10}"/>
              </a:ext>
            </a:extLst>
          </p:cNvPr>
          <p:cNvSpPr txBox="1"/>
          <p:nvPr/>
        </p:nvSpPr>
        <p:spPr>
          <a:xfrm>
            <a:off x="527950" y="5327005"/>
            <a:ext cx="11272160" cy="1323439"/>
          </a:xfrm>
          <a:prstGeom prst="rect">
            <a:avLst/>
          </a:prstGeom>
          <a:noFill/>
        </p:spPr>
        <p:txBody>
          <a:bodyPr wrap="square" rtlCol="0">
            <a:spAutoFit/>
          </a:bodyPr>
          <a:lstStyle/>
          <a:p>
            <a:pPr algn="just"/>
            <a:r>
              <a:rPr lang="en-GB" sz="1600" dirty="0">
                <a:latin typeface="Helvetica Neue Thin" panose="020B0403020202020204" pitchFamily="34" charset="0"/>
                <a:ea typeface="Helvetica Neue Thin" panose="020B0403020202020204" pitchFamily="34" charset="0"/>
              </a:rPr>
              <a:t>Primary data and sampling strategy: 13,000 households, and the target sample was 2,300 for the victimisation survey (in Nigeria); we therefore used Systematic sampling to select at random 2,300 households [the applied criteria: k = 13,000/2,300 = 5.6 ~ 6</a:t>
            </a:r>
            <a:r>
              <a:rPr lang="en-GB" sz="1600" baseline="30000" dirty="0">
                <a:latin typeface="Helvetica Neue Thin" panose="020B0403020202020204" pitchFamily="34" charset="0"/>
                <a:ea typeface="Helvetica Neue Thin" panose="020B0403020202020204" pitchFamily="34" charset="0"/>
              </a:rPr>
              <a:t>th</a:t>
            </a:r>
            <a:r>
              <a:rPr lang="en-GB" sz="1600" dirty="0">
                <a:latin typeface="Helvetica Neue Thin" panose="020B0403020202020204" pitchFamily="34" charset="0"/>
                <a:ea typeface="Helvetica Neue Thin" panose="020B0403020202020204" pitchFamily="34" charset="0"/>
              </a:rPr>
              <a:t> property (starting from the left-side of road)]</a:t>
            </a:r>
          </a:p>
          <a:p>
            <a:pPr algn="just"/>
            <a:endParaRPr lang="en-GB" sz="1600" dirty="0">
              <a:latin typeface="Helvetica Neue Thin" panose="020B0403020202020204" pitchFamily="34" charset="0"/>
              <a:ea typeface="Helvetica Neue Thin" panose="020B0403020202020204" pitchFamily="34" charset="0"/>
            </a:endParaRPr>
          </a:p>
          <a:p>
            <a:pPr algn="just"/>
            <a:r>
              <a:rPr lang="en-GB" sz="1600" dirty="0">
                <a:latin typeface="Helvetica Neue Thin" panose="020B0403020202020204" pitchFamily="34" charset="0"/>
                <a:ea typeface="Helvetica Neue Thin" panose="020B0403020202020204" pitchFamily="34" charset="0"/>
              </a:rPr>
              <a:t>Houses mapped in B, we had to interview all those residents (i.e., 2,300 households) to collect a range of information.</a:t>
            </a:r>
          </a:p>
        </p:txBody>
      </p:sp>
      <p:sp>
        <p:nvSpPr>
          <p:cNvPr id="2" name="Right Arrow 1">
            <a:extLst>
              <a:ext uri="{FF2B5EF4-FFF2-40B4-BE49-F238E27FC236}">
                <a16:creationId xmlns:a16="http://schemas.microsoft.com/office/drawing/2014/main" id="{A1D16715-46A3-D459-2D5A-6B1980D87BC7}"/>
              </a:ext>
            </a:extLst>
          </p:cNvPr>
          <p:cNvSpPr/>
          <p:nvPr/>
        </p:nvSpPr>
        <p:spPr>
          <a:xfrm>
            <a:off x="4515439" y="248793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a:extLst>
              <a:ext uri="{FF2B5EF4-FFF2-40B4-BE49-F238E27FC236}">
                <a16:creationId xmlns:a16="http://schemas.microsoft.com/office/drawing/2014/main" id="{21748117-ED9D-3C20-DB14-E58D2FAF35B2}"/>
              </a:ext>
            </a:extLst>
          </p:cNvPr>
          <p:cNvSpPr/>
          <p:nvPr/>
        </p:nvSpPr>
        <p:spPr>
          <a:xfrm>
            <a:off x="4515438" y="203321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a:extLst>
              <a:ext uri="{FF2B5EF4-FFF2-40B4-BE49-F238E27FC236}">
                <a16:creationId xmlns:a16="http://schemas.microsoft.com/office/drawing/2014/main" id="{DAB32B2D-4198-5CBE-A41D-21E1236FBD27}"/>
              </a:ext>
            </a:extLst>
          </p:cNvPr>
          <p:cNvSpPr/>
          <p:nvPr/>
        </p:nvSpPr>
        <p:spPr>
          <a:xfrm>
            <a:off x="4515438" y="1553929"/>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0B8048C-C46B-8766-7AAC-47654BE3EC64}"/>
              </a:ext>
            </a:extLst>
          </p:cNvPr>
          <p:cNvSpPr txBox="1"/>
          <p:nvPr/>
        </p:nvSpPr>
        <p:spPr>
          <a:xfrm>
            <a:off x="10190374" y="1118237"/>
            <a:ext cx="1930023" cy="2462213"/>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Data collected:</a:t>
            </a:r>
          </a:p>
          <a:p>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Block Inventory Survey for the collection of environmental data</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Household victimisation survey on indicators for crime</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Perception of risk and neighbourhood safety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Demographic survey</a:t>
            </a:r>
          </a:p>
        </p:txBody>
      </p:sp>
      <p:sp>
        <p:nvSpPr>
          <p:cNvPr id="8" name="Slide Number Placeholder 3">
            <a:extLst>
              <a:ext uri="{FF2B5EF4-FFF2-40B4-BE49-F238E27FC236}">
                <a16:creationId xmlns:a16="http://schemas.microsoft.com/office/drawing/2014/main" id="{6949C38D-90A4-ACB3-7DBC-8729F70FB1B3}"/>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255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92E261-A923-8314-425A-160B93A6E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369" y="3219491"/>
            <a:ext cx="3396715" cy="2747343"/>
          </a:xfrm>
          <a:prstGeom prst="rect">
            <a:avLst/>
          </a:prstGeom>
        </p:spPr>
      </p:pic>
      <p:sp>
        <p:nvSpPr>
          <p:cNvPr id="4" name="TextBox 3">
            <a:extLst>
              <a:ext uri="{FF2B5EF4-FFF2-40B4-BE49-F238E27FC236}">
                <a16:creationId xmlns:a16="http://schemas.microsoft.com/office/drawing/2014/main" id="{778FF815-ADAE-D8D2-016A-EB7454AC03DA}"/>
              </a:ext>
            </a:extLst>
          </p:cNvPr>
          <p:cNvSpPr txBox="1"/>
          <p:nvPr/>
        </p:nvSpPr>
        <p:spPr>
          <a:xfrm>
            <a:off x="8304369" y="5963872"/>
            <a:ext cx="374700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2</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households were sampled, we used the “laws of crime concentration” to assess the concentration of reported victimisation in this city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3"/>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Table&#10;&#10;Description automatically generated with medium confidence">
            <a:extLst>
              <a:ext uri="{FF2B5EF4-FFF2-40B4-BE49-F238E27FC236}">
                <a16:creationId xmlns:a16="http://schemas.microsoft.com/office/drawing/2014/main" id="{5A990654-10A9-16E1-5D91-C15F56DC51F7}"/>
              </a:ext>
            </a:extLst>
          </p:cNvPr>
          <p:cNvPicPr>
            <a:picLocks noChangeAspect="1"/>
          </p:cNvPicPr>
          <p:nvPr/>
        </p:nvPicPr>
        <p:blipFill>
          <a:blip r:embed="rId4"/>
          <a:stretch>
            <a:fillRect/>
          </a:stretch>
        </p:blipFill>
        <p:spPr>
          <a:xfrm>
            <a:off x="2815040" y="4581160"/>
            <a:ext cx="3403516" cy="211862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5DC574E-3C71-5C49-2E2D-145D55C11482}"/>
              </a:ext>
            </a:extLst>
          </p:cNvPr>
          <p:cNvPicPr>
            <a:picLocks noChangeAspect="1"/>
          </p:cNvPicPr>
          <p:nvPr/>
        </p:nvPicPr>
        <p:blipFill>
          <a:blip r:embed="rId5"/>
          <a:stretch>
            <a:fillRect/>
          </a:stretch>
        </p:blipFill>
        <p:spPr>
          <a:xfrm>
            <a:off x="2699264" y="2252387"/>
            <a:ext cx="3698494" cy="1973519"/>
          </a:xfrm>
          <a:prstGeom prst="rect">
            <a:avLst/>
          </a:prstGeom>
        </p:spPr>
      </p:pic>
      <p:pic>
        <p:nvPicPr>
          <p:cNvPr id="10" name="Picture 9" descr="Text&#10;&#10;Description automatically generated">
            <a:extLst>
              <a:ext uri="{FF2B5EF4-FFF2-40B4-BE49-F238E27FC236}">
                <a16:creationId xmlns:a16="http://schemas.microsoft.com/office/drawing/2014/main" id="{190EEF45-B635-2A1A-01B7-2FFEF880A6F3}"/>
              </a:ext>
            </a:extLst>
          </p:cNvPr>
          <p:cNvPicPr>
            <a:picLocks noChangeAspect="1"/>
          </p:cNvPicPr>
          <p:nvPr/>
        </p:nvPicPr>
        <p:blipFill rotWithShape="1">
          <a:blip r:embed="rId6"/>
          <a:srcRect l="902"/>
          <a:stretch/>
        </p:blipFill>
        <p:spPr>
          <a:xfrm>
            <a:off x="2790704" y="176145"/>
            <a:ext cx="3491860" cy="176529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8FFCBB-38FB-E8A0-DABF-4F07C8F18D37}"/>
                  </a:ext>
                </a:extLst>
              </p:cNvPr>
              <p:cNvSpPr txBox="1"/>
              <p:nvPr/>
            </p:nvSpPr>
            <p:spPr>
              <a:xfrm>
                <a:off x="4357328" y="194143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E88FFCBB-38FB-E8A0-DABF-4F07C8F18D37}"/>
                  </a:ext>
                </a:extLst>
              </p:cNvPr>
              <p:cNvSpPr txBox="1">
                <a:spLocks noRot="1" noChangeAspect="1" noMove="1" noResize="1" noEditPoints="1" noAdjustHandles="1" noChangeArrowheads="1" noChangeShapeType="1" noTextEdit="1"/>
              </p:cNvSpPr>
              <p:nvPr/>
            </p:nvSpPr>
            <p:spPr>
              <a:xfrm>
                <a:off x="4357328" y="1941435"/>
                <a:ext cx="358612" cy="276999"/>
              </a:xfrm>
              <a:prstGeom prst="rect">
                <a:avLst/>
              </a:prstGeom>
              <a:blipFill>
                <a:blip r:embed="rId7"/>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0E13E6-58B6-C80F-9E7D-66B85DA1CAFB}"/>
                  </a:ext>
                </a:extLst>
              </p:cNvPr>
              <p:cNvSpPr txBox="1"/>
              <p:nvPr/>
            </p:nvSpPr>
            <p:spPr>
              <a:xfrm>
                <a:off x="4281339" y="427185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2" name="TextBox 11">
                <a:extLst>
                  <a:ext uri="{FF2B5EF4-FFF2-40B4-BE49-F238E27FC236}">
                    <a16:creationId xmlns:a16="http://schemas.microsoft.com/office/drawing/2014/main" id="{D70E13E6-58B6-C80F-9E7D-66B85DA1CAFB}"/>
                  </a:ext>
                </a:extLst>
              </p:cNvPr>
              <p:cNvSpPr txBox="1">
                <a:spLocks noRot="1" noChangeAspect="1" noMove="1" noResize="1" noEditPoints="1" noAdjustHandles="1" noChangeArrowheads="1" noChangeShapeType="1" noTextEdit="1"/>
              </p:cNvSpPr>
              <p:nvPr/>
            </p:nvSpPr>
            <p:spPr>
              <a:xfrm>
                <a:off x="4281339" y="4271855"/>
                <a:ext cx="358612" cy="276999"/>
              </a:xfrm>
              <a:prstGeom prst="rect">
                <a:avLst/>
              </a:prstGeom>
              <a:blipFill>
                <a:blip r:embed="rId8"/>
                <a:stretch>
                  <a:fillRect b="-4348"/>
                </a:stretch>
              </a:blipFill>
            </p:spPr>
            <p:txBody>
              <a:bodyPr/>
              <a:lstStyle/>
              <a:p>
                <a:r>
                  <a:rPr lang="en-GB">
                    <a:noFill/>
                  </a:rPr>
                  <a:t> </a:t>
                </a:r>
              </a:p>
            </p:txBody>
          </p:sp>
        </mc:Fallback>
      </mc:AlternateContent>
      <p:pic>
        <p:nvPicPr>
          <p:cNvPr id="15" name="Picture 14" descr="Table&#10;&#10;Description automatically generated">
            <a:extLst>
              <a:ext uri="{FF2B5EF4-FFF2-40B4-BE49-F238E27FC236}">
                <a16:creationId xmlns:a16="http://schemas.microsoft.com/office/drawing/2014/main" id="{2DF60C75-D55B-50B1-F1D4-D3826EACEF3F}"/>
              </a:ext>
            </a:extLst>
          </p:cNvPr>
          <p:cNvPicPr>
            <a:picLocks noChangeAspect="1"/>
          </p:cNvPicPr>
          <p:nvPr/>
        </p:nvPicPr>
        <p:blipFill rotWithShape="1">
          <a:blip r:embed="rId9"/>
          <a:srcRect l="1460" t="12182"/>
          <a:stretch/>
        </p:blipFill>
        <p:spPr>
          <a:xfrm rot="5400000">
            <a:off x="-1589051" y="2420192"/>
            <a:ext cx="5543072" cy="225217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733BF5-97E2-B3FC-E9E5-A247688C40D9}"/>
                  </a:ext>
                </a:extLst>
              </p:cNvPr>
              <p:cNvSpPr txBox="1"/>
              <p:nvPr/>
            </p:nvSpPr>
            <p:spPr>
              <a:xfrm>
                <a:off x="2325261" y="3308323"/>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ED733BF5-97E2-B3FC-E9E5-A247688C40D9}"/>
                  </a:ext>
                </a:extLst>
              </p:cNvPr>
              <p:cNvSpPr txBox="1">
                <a:spLocks noRot="1" noChangeAspect="1" noMove="1" noResize="1" noEditPoints="1" noAdjustHandles="1" noChangeArrowheads="1" noChangeShapeType="1" noTextEdit="1"/>
              </p:cNvSpPr>
              <p:nvPr/>
            </p:nvSpPr>
            <p:spPr>
              <a:xfrm>
                <a:off x="2325261" y="3308323"/>
                <a:ext cx="358612" cy="276999"/>
              </a:xfrm>
              <a:prstGeom prst="rect">
                <a:avLst/>
              </a:prstGeom>
              <a:blipFill>
                <a:blip r:embed="rId8"/>
                <a:stretch>
                  <a:fillRect b="-4348"/>
                </a:stretch>
              </a:blipFill>
            </p:spPr>
            <p:txBody>
              <a:bodyPr/>
              <a:lstStyle/>
              <a:p>
                <a:r>
                  <a:rPr lang="en-GB">
                    <a:noFill/>
                  </a:rPr>
                  <a:t> </a:t>
                </a:r>
              </a:p>
            </p:txBody>
          </p:sp>
        </mc:Fallback>
      </mc:AlternateContent>
      <p:sp>
        <p:nvSpPr>
          <p:cNvPr id="17" name="Rectangle 16">
            <a:extLst>
              <a:ext uri="{FF2B5EF4-FFF2-40B4-BE49-F238E27FC236}">
                <a16:creationId xmlns:a16="http://schemas.microsoft.com/office/drawing/2014/main" id="{8B5E2936-495A-B603-3701-ED4BFFCDEF6E}"/>
              </a:ext>
            </a:extLst>
          </p:cNvPr>
          <p:cNvSpPr/>
          <p:nvPr/>
        </p:nvSpPr>
        <p:spPr>
          <a:xfrm>
            <a:off x="8381" y="173985"/>
            <a:ext cx="2341323" cy="6545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FECB4D9-95E7-DDB9-5659-100008EBF862}"/>
              </a:ext>
            </a:extLst>
          </p:cNvPr>
          <p:cNvSpPr/>
          <p:nvPr/>
        </p:nvSpPr>
        <p:spPr>
          <a:xfrm>
            <a:off x="2687750" y="113316"/>
            <a:ext cx="3698494" cy="18281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68F93904-71BA-038A-F66C-798220F01034}"/>
              </a:ext>
            </a:extLst>
          </p:cNvPr>
          <p:cNvPicPr>
            <a:picLocks noChangeAspect="1"/>
          </p:cNvPicPr>
          <p:nvPr/>
        </p:nvPicPr>
        <p:blipFill rotWithShape="1">
          <a:blip r:embed="rId6"/>
          <a:srcRect l="902"/>
          <a:stretch/>
        </p:blipFill>
        <p:spPr>
          <a:xfrm>
            <a:off x="2790704" y="142456"/>
            <a:ext cx="3491860" cy="1765290"/>
          </a:xfrm>
          <a:prstGeom prst="rect">
            <a:avLst/>
          </a:prstGeom>
        </p:spPr>
      </p:pic>
      <p:sp>
        <p:nvSpPr>
          <p:cNvPr id="20" name="Rectangle 19">
            <a:extLst>
              <a:ext uri="{FF2B5EF4-FFF2-40B4-BE49-F238E27FC236}">
                <a16:creationId xmlns:a16="http://schemas.microsoft.com/office/drawing/2014/main" id="{CD4A078D-1B26-3C94-5B33-4821CA734C27}"/>
              </a:ext>
            </a:extLst>
          </p:cNvPr>
          <p:cNvSpPr/>
          <p:nvPr/>
        </p:nvSpPr>
        <p:spPr>
          <a:xfrm>
            <a:off x="2667875" y="2186127"/>
            <a:ext cx="3698494" cy="2106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F5066F5-73FA-9399-7B0D-3FE40EE546CC}"/>
              </a:ext>
            </a:extLst>
          </p:cNvPr>
          <p:cNvSpPr/>
          <p:nvPr/>
        </p:nvSpPr>
        <p:spPr>
          <a:xfrm>
            <a:off x="2668893" y="4525519"/>
            <a:ext cx="3698494" cy="2239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F90851E-F9BC-4A74-5568-5B75E756F680}"/>
              </a:ext>
            </a:extLst>
          </p:cNvPr>
          <p:cNvSpPr txBox="1"/>
          <p:nvPr/>
        </p:nvSpPr>
        <p:spPr>
          <a:xfrm>
            <a:off x="56398" y="258921"/>
            <a:ext cx="2252175" cy="246221"/>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Physical characteristics variables</a:t>
            </a:r>
          </a:p>
        </p:txBody>
      </p:sp>
      <p:sp>
        <p:nvSpPr>
          <p:cNvPr id="23" name="TextBox 22">
            <a:extLst>
              <a:ext uri="{FF2B5EF4-FFF2-40B4-BE49-F238E27FC236}">
                <a16:creationId xmlns:a16="http://schemas.microsoft.com/office/drawing/2014/main" id="{9578B984-B781-86D8-CE0F-09F4374C8308}"/>
              </a:ext>
            </a:extLst>
          </p:cNvPr>
          <p:cNvSpPr txBox="1"/>
          <p:nvPr/>
        </p:nvSpPr>
        <p:spPr>
          <a:xfrm>
            <a:off x="6422771" y="107045"/>
            <a:ext cx="1419616"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Sociodemographic variables</a:t>
            </a:r>
          </a:p>
        </p:txBody>
      </p:sp>
      <p:sp>
        <p:nvSpPr>
          <p:cNvPr id="24" name="TextBox 23">
            <a:extLst>
              <a:ext uri="{FF2B5EF4-FFF2-40B4-BE49-F238E27FC236}">
                <a16:creationId xmlns:a16="http://schemas.microsoft.com/office/drawing/2014/main" id="{6A8ED475-4FF4-6D02-6407-9417402AAEB7}"/>
              </a:ext>
            </a:extLst>
          </p:cNvPr>
          <p:cNvSpPr txBox="1"/>
          <p:nvPr/>
        </p:nvSpPr>
        <p:spPr>
          <a:xfrm>
            <a:off x="6396107" y="2186127"/>
            <a:ext cx="1429238"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Perception and safety variables</a:t>
            </a:r>
          </a:p>
        </p:txBody>
      </p:sp>
      <p:sp>
        <p:nvSpPr>
          <p:cNvPr id="25" name="TextBox 24">
            <a:extLst>
              <a:ext uri="{FF2B5EF4-FFF2-40B4-BE49-F238E27FC236}">
                <a16:creationId xmlns:a16="http://schemas.microsoft.com/office/drawing/2014/main" id="{6FC3B29F-E41C-C79E-F6CE-6461CD1551C5}"/>
              </a:ext>
            </a:extLst>
          </p:cNvPr>
          <p:cNvSpPr txBox="1"/>
          <p:nvPr/>
        </p:nvSpPr>
        <p:spPr>
          <a:xfrm>
            <a:off x="6385791" y="4525519"/>
            <a:ext cx="1447451" cy="553998"/>
          </a:xfrm>
          <a:prstGeom prst="rect">
            <a:avLst/>
          </a:prstGeom>
          <a:solidFill>
            <a:srgbClr val="FF7E79"/>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Victimisation (dependent) variables</a:t>
            </a:r>
          </a:p>
        </p:txBody>
      </p:sp>
      <p:pic>
        <p:nvPicPr>
          <p:cNvPr id="26" name="Picture 25" descr="Diagram&#10;&#10;Description automatically generated">
            <a:extLst>
              <a:ext uri="{FF2B5EF4-FFF2-40B4-BE49-F238E27FC236}">
                <a16:creationId xmlns:a16="http://schemas.microsoft.com/office/drawing/2014/main" id="{AA04BB45-85E5-D973-E2D0-0C171CFC7CEF}"/>
              </a:ext>
            </a:extLst>
          </p:cNvPr>
          <p:cNvPicPr>
            <a:picLocks noChangeAspect="1"/>
          </p:cNvPicPr>
          <p:nvPr/>
        </p:nvPicPr>
        <p:blipFill>
          <a:blip r:embed="rId10"/>
          <a:stretch>
            <a:fillRect/>
          </a:stretch>
        </p:blipFill>
        <p:spPr>
          <a:xfrm>
            <a:off x="8347344" y="119302"/>
            <a:ext cx="3417183" cy="2340434"/>
          </a:xfrm>
          <a:prstGeom prst="rect">
            <a:avLst/>
          </a:prstGeom>
          <a:ln>
            <a:solidFill>
              <a:schemeClr val="tx1"/>
            </a:solidFill>
          </a:ln>
        </p:spPr>
      </p:pic>
      <p:sp>
        <p:nvSpPr>
          <p:cNvPr id="27" name="TextBox 26">
            <a:extLst>
              <a:ext uri="{FF2B5EF4-FFF2-40B4-BE49-F238E27FC236}">
                <a16:creationId xmlns:a16="http://schemas.microsoft.com/office/drawing/2014/main" id="{D0ACB3CB-8C21-7736-FBA3-E62093CCCF94}"/>
              </a:ext>
            </a:extLst>
          </p:cNvPr>
          <p:cNvSpPr txBox="1"/>
          <p:nvPr/>
        </p:nvSpPr>
        <p:spPr>
          <a:xfrm>
            <a:off x="8281140" y="2420065"/>
            <a:ext cx="374700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1</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 sample, we used the “crime pattern theory” to assess the risk of burglaries &amp; victimisation at a street-level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11"/>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9" name="Straight Connector 28">
            <a:extLst>
              <a:ext uri="{FF2B5EF4-FFF2-40B4-BE49-F238E27FC236}">
                <a16:creationId xmlns:a16="http://schemas.microsoft.com/office/drawing/2014/main" id="{698D1A77-A7C4-0A3B-21D1-24CF466774BB}"/>
              </a:ext>
            </a:extLst>
          </p:cNvPr>
          <p:cNvCxnSpPr/>
          <p:nvPr/>
        </p:nvCxnSpPr>
        <p:spPr>
          <a:xfrm>
            <a:off x="8083296"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8F2017-DDB4-E4EB-6689-3CA48216E5C7}"/>
              </a:ext>
            </a:extLst>
          </p:cNvPr>
          <p:cNvCxnSpPr/>
          <p:nvPr/>
        </p:nvCxnSpPr>
        <p:spPr>
          <a:xfrm>
            <a:off x="8217408"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158516-3F04-956C-6204-640AF7898AA7}"/>
              </a:ext>
            </a:extLst>
          </p:cNvPr>
          <p:cNvCxnSpPr/>
          <p:nvPr/>
        </p:nvCxnSpPr>
        <p:spPr>
          <a:xfrm>
            <a:off x="7943088" y="-3048"/>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Slide Number Placeholder 3">
            <a:extLst>
              <a:ext uri="{FF2B5EF4-FFF2-40B4-BE49-F238E27FC236}">
                <a16:creationId xmlns:a16="http://schemas.microsoft.com/office/drawing/2014/main" id="{0AF84D0E-9EA2-67B5-7B7F-B55EF4B43ECC}"/>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7382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A1AEB-5F66-024C-BF05-FFD2AFD1164F}"/>
              </a:ext>
            </a:extLst>
          </p:cNvPr>
          <p:cNvSpPr>
            <a:spLocks noGrp="1"/>
          </p:cNvSpPr>
          <p:nvPr>
            <p:ph idx="1"/>
          </p:nvPr>
        </p:nvSpPr>
        <p:spPr>
          <a:xfrm>
            <a:off x="252853" y="1712051"/>
            <a:ext cx="6153150" cy="4805819"/>
          </a:xfrm>
        </p:spPr>
        <p:txBody>
          <a:bodyPr>
            <a:noAutofit/>
          </a:bodyPr>
          <a:lstStyle/>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Currently work on a collaborative project with academics from UCL, Turkey &amp; Centre of Environmental Surveillance in Recife and Campina Grande</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We are piloting cell phone applications (since August 2019) to support agents in collecting new information on household-levels of mosquito infestation</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Early warning detection of dangerous mosquito-borne arboviruses (e.g., Zika, Dengue etc.)</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Combating the social, environmental and climatic-related determinants of increased mosquito abundance </a:t>
            </a: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marL="0" indent="0">
              <a:buClr>
                <a:schemeClr val="accent6">
                  <a:lumMod val="50000"/>
                </a:schemeClr>
              </a:buClr>
              <a:buNone/>
            </a:pPr>
            <a:endParaRPr lang="en-GB" sz="2200" dirty="0">
              <a:latin typeface="Times" pitchFamily="2" charset="0"/>
              <a:ea typeface="Cambria Math" panose="02040503050406030204" pitchFamily="18" charset="0"/>
            </a:endParaRPr>
          </a:p>
        </p:txBody>
      </p:sp>
      <p:pic>
        <p:nvPicPr>
          <p:cNvPr id="7" name="Picture 6">
            <a:extLst>
              <a:ext uri="{FF2B5EF4-FFF2-40B4-BE49-F238E27FC236}">
                <a16:creationId xmlns:a16="http://schemas.microsoft.com/office/drawing/2014/main" id="{A9EBFCB6-8908-EB42-818F-9E523BFA3005}"/>
              </a:ext>
            </a:extLst>
          </p:cNvPr>
          <p:cNvPicPr>
            <a:picLocks noChangeAspect="1"/>
          </p:cNvPicPr>
          <p:nvPr/>
        </p:nvPicPr>
        <p:blipFill rotWithShape="1">
          <a:blip r:embed="rId3"/>
          <a:srcRect t="5066" b="7381"/>
          <a:stretch/>
        </p:blipFill>
        <p:spPr>
          <a:xfrm>
            <a:off x="6916323" y="962959"/>
            <a:ext cx="4869670" cy="2664695"/>
          </a:xfrm>
          <a:prstGeom prst="rect">
            <a:avLst/>
          </a:prstGeom>
        </p:spPr>
      </p:pic>
      <p:pic>
        <p:nvPicPr>
          <p:cNvPr id="9" name="Picture 8">
            <a:extLst>
              <a:ext uri="{FF2B5EF4-FFF2-40B4-BE49-F238E27FC236}">
                <a16:creationId xmlns:a16="http://schemas.microsoft.com/office/drawing/2014/main" id="{7B1CBE59-46A9-4F4B-8F9A-694B72BF679B}"/>
              </a:ext>
            </a:extLst>
          </p:cNvPr>
          <p:cNvPicPr>
            <a:picLocks noChangeAspect="1"/>
          </p:cNvPicPr>
          <p:nvPr/>
        </p:nvPicPr>
        <p:blipFill rotWithShape="1">
          <a:blip r:embed="rId4"/>
          <a:srcRect t="6133" b="9333"/>
          <a:stretch/>
        </p:blipFill>
        <p:spPr>
          <a:xfrm>
            <a:off x="6916323" y="3818846"/>
            <a:ext cx="4909705" cy="2593961"/>
          </a:xfrm>
          <a:prstGeom prst="rect">
            <a:avLst/>
          </a:prstGeom>
        </p:spPr>
      </p:pic>
      <p:sp>
        <p:nvSpPr>
          <p:cNvPr id="12" name="TextBox 11">
            <a:extLst>
              <a:ext uri="{FF2B5EF4-FFF2-40B4-BE49-F238E27FC236}">
                <a16:creationId xmlns:a16="http://schemas.microsoft.com/office/drawing/2014/main" id="{A4860DD7-15F5-18DD-18F0-239796A2762B}"/>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Adoption of mobile phone technologies &amp; IoTs  for surveillance of mosquito populations</a:t>
            </a:r>
          </a:p>
        </p:txBody>
      </p:sp>
      <p:sp>
        <p:nvSpPr>
          <p:cNvPr id="2" name="TextBox 1">
            <a:extLst>
              <a:ext uri="{FF2B5EF4-FFF2-40B4-BE49-F238E27FC236}">
                <a16:creationId xmlns:a16="http://schemas.microsoft.com/office/drawing/2014/main" id="{7EB656F0-158F-2794-873C-99950E206483}"/>
              </a:ext>
            </a:extLst>
          </p:cNvPr>
          <p:cNvSpPr txBox="1"/>
          <p:nvPr/>
        </p:nvSpPr>
        <p:spPr>
          <a:xfrm>
            <a:off x="71602" y="33639"/>
            <a:ext cx="1821332" cy="1277273"/>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Public heath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Epidemiology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Tropical Diseases</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Human Geography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4" name="Slide Number Placeholder 3">
            <a:extLst>
              <a:ext uri="{FF2B5EF4-FFF2-40B4-BE49-F238E27FC236}">
                <a16:creationId xmlns:a16="http://schemas.microsoft.com/office/drawing/2014/main" id="{38A17520-48D6-F39A-6304-FC8D59D22357}"/>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70508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26E467-3320-A28E-FCD6-C40B9FBC39A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095E565-B02D-3EB4-A640-D1C2C0961895}"/>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D904B89-7909-520E-68B6-8E230BDC2144}"/>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QUICK RECAP OF WEEK 3</a:t>
            </a:r>
          </a:p>
        </p:txBody>
      </p:sp>
      <p:sp>
        <p:nvSpPr>
          <p:cNvPr id="7" name="Slide Number Placeholder 3">
            <a:extLst>
              <a:ext uri="{FF2B5EF4-FFF2-40B4-BE49-F238E27FC236}">
                <a16:creationId xmlns:a16="http://schemas.microsoft.com/office/drawing/2014/main" id="{E117B68A-925D-99FF-E75A-30051BC7983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357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s://lh5.googleusercontent.com/LPqpuQxkmAMq5b1SF3cJNL0T0IfckhTWMlg2KbFzsdQWxklqX7m8vXu1FcZTvTMXnCxelTYYZ4NJYQ3ZnObd46LHX5P5dCnoZBUkXL22dbmfx5d4JLfgilCSmNKFKb5ZcQFGwYM3NFPi4QhBpg">
            <a:extLst>
              <a:ext uri="{FF2B5EF4-FFF2-40B4-BE49-F238E27FC236}">
                <a16:creationId xmlns:a16="http://schemas.microsoft.com/office/drawing/2014/main" id="{920240CE-644D-5245-A101-DBDDCC6BA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749"/>
            <a:ext cx="7718550" cy="44187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lh5.googleusercontent.com/bTm8X6xTsom1yHNtFlYRUOkoWUORB4WfEuAIR5XNHdMSfbwPpdHOKMTOCxPNNWNqpb2zDyYylszHBBhE_84xMG2phfyG13N4tPS8O7eVGl5zDZ0-mkSpFrA9kZeJ7vqmA6Mg3NEomTpmOmUAHA">
            <a:extLst>
              <a:ext uri="{FF2B5EF4-FFF2-40B4-BE49-F238E27FC236}">
                <a16:creationId xmlns:a16="http://schemas.microsoft.com/office/drawing/2014/main" id="{6CDD6971-D460-7947-AA5E-D4DF3B4F0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1" t="3125" r="3898" b="47500"/>
          <a:stretch/>
        </p:blipFill>
        <p:spPr bwMode="auto">
          <a:xfrm>
            <a:off x="7785509" y="268107"/>
            <a:ext cx="4073410" cy="312426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s://lh3.googleusercontent.com/CrYN-_QyyHkfPAKWEDwi322t9hsCKUfOJQBpAyLzxa_AqxoCTnrah0crXOTUPvYlonKPLGc5wnAJDwAyFE-0wMIUNI3YbPcJik16WDHd1YdYvqCkEo5QOGaTTeClkXjy4YAxAf7RBpGIOnXSFw">
            <a:extLst>
              <a:ext uri="{FF2B5EF4-FFF2-40B4-BE49-F238E27FC236}">
                <a16:creationId xmlns:a16="http://schemas.microsoft.com/office/drawing/2014/main" id="{F54962F4-2B42-5142-A239-88C7B50DB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5" t="3436" r="4193" b="48125"/>
          <a:stretch/>
        </p:blipFill>
        <p:spPr bwMode="auto">
          <a:xfrm>
            <a:off x="7785510" y="3465628"/>
            <a:ext cx="4073409" cy="2821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71C2BF-013C-5547-BE22-AE95FB8C29C2}"/>
              </a:ext>
            </a:extLst>
          </p:cNvPr>
          <p:cNvSpPr txBox="1"/>
          <p:nvPr/>
        </p:nvSpPr>
        <p:spPr>
          <a:xfrm>
            <a:off x="126640" y="350207"/>
            <a:ext cx="7465269" cy="107721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Environmental agents carry out on a bimester interval, i.e., visits to houses and residential premises to rid of potential breeding habitats and infestation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p:txBody>
      </p:sp>
      <p:sp>
        <p:nvSpPr>
          <p:cNvPr id="4" name="Slide Number Placeholder 3">
            <a:extLst>
              <a:ext uri="{FF2B5EF4-FFF2-40B4-BE49-F238E27FC236}">
                <a16:creationId xmlns:a16="http://schemas.microsoft.com/office/drawing/2014/main" id="{B0F65D70-BCC4-AA84-5DE6-183E280BDCF5}"/>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6090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8795A-A145-780C-D5E0-7DBC768FEDF0}"/>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Adoption of mobile phone technologies &amp; IoTs  for surveillance of mosquito populations</a:t>
            </a:r>
          </a:p>
        </p:txBody>
      </p:sp>
      <p:sp>
        <p:nvSpPr>
          <p:cNvPr id="5" name="TextBox 4">
            <a:extLst>
              <a:ext uri="{FF2B5EF4-FFF2-40B4-BE49-F238E27FC236}">
                <a16:creationId xmlns:a16="http://schemas.microsoft.com/office/drawing/2014/main" id="{110E3AB9-AD16-60AD-476D-ABA006B7D69D}"/>
              </a:ext>
            </a:extLst>
          </p:cNvPr>
          <p:cNvSpPr txBox="1"/>
          <p:nvPr/>
        </p:nvSpPr>
        <p:spPr>
          <a:xfrm>
            <a:off x="0" y="6457890"/>
            <a:ext cx="10562273" cy="400110"/>
          </a:xfrm>
          <a:prstGeom prst="rect">
            <a:avLst/>
          </a:prstGeom>
          <a:noFill/>
        </p:spPr>
        <p:txBody>
          <a:bodyPr wrap="square" rtlCol="0">
            <a:spAutoFit/>
          </a:bodyPr>
          <a:lstStyle/>
          <a:p>
            <a:r>
              <a:rPr lang="en-GB" sz="1000" b="1" i="0" u="none" strike="noStrike" dirty="0">
                <a:solidFill>
                  <a:srgbClr val="222222"/>
                </a:solidFill>
                <a:effectLst/>
                <a:latin typeface="Arial" panose="020B0604020202020204" pitchFamily="34" charset="0"/>
              </a:rPr>
              <a:t>See sources: </a:t>
            </a:r>
            <a:r>
              <a:rPr lang="en-GB" sz="1000" i="0" u="none" strike="noStrike" dirty="0">
                <a:solidFill>
                  <a:srgbClr val="222222"/>
                </a:solidFill>
                <a:effectLst/>
                <a:latin typeface="Arial" panose="020B0604020202020204" pitchFamily="34" charset="0"/>
              </a:rPr>
              <a:t>Aldosery, A., Musah, A., </a:t>
            </a:r>
            <a:r>
              <a:rPr lang="en-GB" sz="1000" i="0" u="none" strike="noStrike" dirty="0" err="1">
                <a:solidFill>
                  <a:srgbClr val="222222"/>
                </a:solidFill>
                <a:effectLst/>
                <a:latin typeface="Arial" panose="020B0604020202020204" pitchFamily="34" charset="0"/>
              </a:rPr>
              <a:t>Birjovanu</a:t>
            </a:r>
            <a:r>
              <a:rPr lang="en-GB" sz="1000" i="0" u="none" strike="noStrike" dirty="0">
                <a:solidFill>
                  <a:srgbClr val="222222"/>
                </a:solidFill>
                <a:effectLst/>
                <a:latin typeface="Arial" panose="020B0604020202020204" pitchFamily="34" charset="0"/>
              </a:rPr>
              <a:t>, G., Moreno, G., </a:t>
            </a:r>
            <a:r>
              <a:rPr lang="en-GB" sz="1000" i="0" u="none" strike="noStrike" dirty="0" err="1">
                <a:solidFill>
                  <a:srgbClr val="222222"/>
                </a:solidFill>
                <a:effectLst/>
                <a:latin typeface="Arial" panose="020B0604020202020204" pitchFamily="34" charset="0"/>
              </a:rPr>
              <a:t>Boscor</a:t>
            </a:r>
            <a:r>
              <a:rPr lang="en-GB" sz="1000" i="0" u="none" strike="noStrike" dirty="0">
                <a:solidFill>
                  <a:srgbClr val="222222"/>
                </a:solidFill>
                <a:effectLst/>
                <a:latin typeface="Arial" panose="020B0604020202020204" pitchFamily="34" charset="0"/>
              </a:rPr>
              <a:t>, A., Dutra, L., . . . Kostkova, P. (2021). </a:t>
            </a:r>
            <a:r>
              <a:rPr lang="en-GB" sz="1000" i="0" u="none" strike="noStrike" dirty="0">
                <a:effectLst/>
                <a:latin typeface="Arial" panose="020B0604020202020204" pitchFamily="34" charset="0"/>
              </a:rPr>
              <a:t>MEWAR: Development of a Cross-Platform Mobile Application and Web Dashboard System for Real-Time Mosquito Surveillance in Northeast Brazil</a:t>
            </a:r>
            <a:r>
              <a:rPr lang="en-GB" sz="1000" i="0" u="none" strike="noStrike" dirty="0">
                <a:solidFill>
                  <a:srgbClr val="222222"/>
                </a:solidFill>
                <a:effectLst/>
                <a:latin typeface="Arial" panose="020B0604020202020204" pitchFamily="34" charset="0"/>
              </a:rPr>
              <a:t>. </a:t>
            </a:r>
            <a:r>
              <a:rPr lang="en-GB" sz="1000" i="1" u="none" strike="noStrike" dirty="0">
                <a:solidFill>
                  <a:srgbClr val="222222"/>
                </a:solidFill>
                <a:effectLst/>
                <a:latin typeface="Arial" panose="020B0604020202020204" pitchFamily="34" charset="0"/>
              </a:rPr>
              <a:t>Frontiers in Public Health, 9</a:t>
            </a:r>
            <a:r>
              <a:rPr lang="en-GB" sz="1000" i="0" u="none" strike="noStrike" dirty="0">
                <a:solidFill>
                  <a:srgbClr val="222222"/>
                </a:solidFill>
                <a:effectLst/>
                <a:latin typeface="Arial" panose="020B0604020202020204" pitchFamily="34" charset="0"/>
              </a:rPr>
              <a:t>. doi:10.3389/fpubh.2021.754072 </a:t>
            </a:r>
            <a:r>
              <a:rPr lang="en-GB" sz="1000" b="1" i="0" u="none" strike="noStrike" dirty="0">
                <a:solidFill>
                  <a:srgbClr val="222222"/>
                </a:solidFill>
                <a:effectLst/>
                <a:latin typeface="Arial" panose="020B0604020202020204" pitchFamily="34" charset="0"/>
                <a:hlinkClick r:id="rId2"/>
              </a:rPr>
              <a:t>[LINK]</a:t>
            </a:r>
            <a:endParaRPr lang="en-GB" sz="1000" b="1" i="0" u="none" strike="noStrike" dirty="0">
              <a:solidFill>
                <a:srgbClr val="222222"/>
              </a:solidFill>
              <a:effectLst/>
              <a:latin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CAC991B3-D19B-2215-192D-F0A998D6B0BB}"/>
              </a:ext>
            </a:extLst>
          </p:cNvPr>
          <p:cNvPicPr>
            <a:picLocks noChangeAspect="1"/>
          </p:cNvPicPr>
          <p:nvPr/>
        </p:nvPicPr>
        <p:blipFill>
          <a:blip r:embed="rId3"/>
          <a:stretch>
            <a:fillRect/>
          </a:stretch>
        </p:blipFill>
        <p:spPr>
          <a:xfrm>
            <a:off x="632780" y="4387673"/>
            <a:ext cx="4169427" cy="187032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8BD2778-9443-652E-5565-3D2EBD02EB50}"/>
              </a:ext>
            </a:extLst>
          </p:cNvPr>
          <p:cNvPicPr>
            <a:picLocks noChangeAspect="1"/>
          </p:cNvPicPr>
          <p:nvPr/>
        </p:nvPicPr>
        <p:blipFill>
          <a:blip r:embed="rId4"/>
          <a:stretch>
            <a:fillRect/>
          </a:stretch>
        </p:blipFill>
        <p:spPr>
          <a:xfrm>
            <a:off x="6482498" y="875772"/>
            <a:ext cx="5557487" cy="5432035"/>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68C14E3F-B97E-E64D-E5F6-40CD7959A971}"/>
              </a:ext>
            </a:extLst>
          </p:cNvPr>
          <p:cNvPicPr>
            <a:picLocks noChangeAspect="1"/>
          </p:cNvPicPr>
          <p:nvPr/>
        </p:nvPicPr>
        <p:blipFill>
          <a:blip r:embed="rId5"/>
          <a:stretch>
            <a:fillRect/>
          </a:stretch>
        </p:blipFill>
        <p:spPr>
          <a:xfrm>
            <a:off x="632780" y="926565"/>
            <a:ext cx="4949621" cy="3311025"/>
          </a:xfrm>
          <a:prstGeom prst="rect">
            <a:avLst/>
          </a:prstGeom>
        </p:spPr>
      </p:pic>
      <p:sp>
        <p:nvSpPr>
          <p:cNvPr id="12" name="Right Arrow 11">
            <a:extLst>
              <a:ext uri="{FF2B5EF4-FFF2-40B4-BE49-F238E27FC236}">
                <a16:creationId xmlns:a16="http://schemas.microsoft.com/office/drawing/2014/main" id="{24C6D44F-BBE6-076D-0CC2-6495104F57DB}"/>
              </a:ext>
            </a:extLst>
          </p:cNvPr>
          <p:cNvSpPr/>
          <p:nvPr/>
        </p:nvSpPr>
        <p:spPr>
          <a:xfrm>
            <a:off x="5709503" y="386554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6E62D828-BEB3-9392-EF9E-0BF444199797}"/>
              </a:ext>
            </a:extLst>
          </p:cNvPr>
          <p:cNvSpPr/>
          <p:nvPr/>
        </p:nvSpPr>
        <p:spPr>
          <a:xfrm>
            <a:off x="5709502" y="341082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FE1197-9769-893C-2355-E43F4D6A3A0E}"/>
              </a:ext>
            </a:extLst>
          </p:cNvPr>
          <p:cNvSpPr/>
          <p:nvPr/>
        </p:nvSpPr>
        <p:spPr>
          <a:xfrm>
            <a:off x="5709502" y="2931537"/>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B9377F2-0117-F2FC-1C8F-3B317CF422F9}"/>
              </a:ext>
            </a:extLst>
          </p:cNvPr>
          <p:cNvSpPr txBox="1"/>
          <p:nvPr/>
        </p:nvSpPr>
        <p:spPr>
          <a:xfrm>
            <a:off x="548488" y="6204057"/>
            <a:ext cx="1503414"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Scanned maps</a:t>
            </a:r>
          </a:p>
        </p:txBody>
      </p:sp>
      <p:sp>
        <p:nvSpPr>
          <p:cNvPr id="16" name="TextBox 15">
            <a:extLst>
              <a:ext uri="{FF2B5EF4-FFF2-40B4-BE49-F238E27FC236}">
                <a16:creationId xmlns:a16="http://schemas.microsoft.com/office/drawing/2014/main" id="{9AE495DB-AC6D-6EDF-C5E7-1ACBC1D26064}"/>
              </a:ext>
            </a:extLst>
          </p:cNvPr>
          <p:cNvSpPr txBox="1"/>
          <p:nvPr/>
        </p:nvSpPr>
        <p:spPr>
          <a:xfrm>
            <a:off x="585085" y="4058792"/>
            <a:ext cx="2846272"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Paper data collection form</a:t>
            </a:r>
          </a:p>
        </p:txBody>
      </p:sp>
      <p:sp>
        <p:nvSpPr>
          <p:cNvPr id="2" name="Slide Number Placeholder 3">
            <a:extLst>
              <a:ext uri="{FF2B5EF4-FFF2-40B4-BE49-F238E27FC236}">
                <a16:creationId xmlns:a16="http://schemas.microsoft.com/office/drawing/2014/main" id="{F1CFEBEC-0DD5-61FD-AF51-811DC7638F70}"/>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7145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01A2B-B874-A840-B788-D1B3A4D4DCEB}"/>
              </a:ext>
            </a:extLst>
          </p:cNvPr>
          <p:cNvPicPr>
            <a:picLocks noChangeAspect="1"/>
          </p:cNvPicPr>
          <p:nvPr/>
        </p:nvPicPr>
        <p:blipFill rotWithShape="1">
          <a:blip r:embed="rId2"/>
          <a:srcRect t="5627" b="7929"/>
          <a:stretch/>
        </p:blipFill>
        <p:spPr>
          <a:xfrm>
            <a:off x="0" y="134365"/>
            <a:ext cx="12192000" cy="6587110"/>
          </a:xfrm>
          <a:prstGeom prst="rect">
            <a:avLst/>
          </a:prstGeom>
        </p:spPr>
      </p:pic>
      <p:sp>
        <p:nvSpPr>
          <p:cNvPr id="4" name="TextBox 3">
            <a:extLst>
              <a:ext uri="{FF2B5EF4-FFF2-40B4-BE49-F238E27FC236}">
                <a16:creationId xmlns:a16="http://schemas.microsoft.com/office/drawing/2014/main" id="{3B247814-C0D6-5E6F-CA61-62DBE838557C}"/>
              </a:ext>
            </a:extLst>
          </p:cNvPr>
          <p:cNvSpPr txBox="1"/>
          <p:nvPr/>
        </p:nvSpPr>
        <p:spPr>
          <a:xfrm>
            <a:off x="571500" y="79359"/>
            <a:ext cx="10938510"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Adoption of mobile phone technologies &amp; IoTs  for surveillance of mosquito populations</a:t>
            </a:r>
          </a:p>
        </p:txBody>
      </p:sp>
      <p:sp>
        <p:nvSpPr>
          <p:cNvPr id="5" name="Slide Number Placeholder 3">
            <a:extLst>
              <a:ext uri="{FF2B5EF4-FFF2-40B4-BE49-F238E27FC236}">
                <a16:creationId xmlns:a16="http://schemas.microsoft.com/office/drawing/2014/main" id="{54C02537-C2B4-D24C-5641-5469DD42862B}"/>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spTree>
    <p:extLst>
      <p:ext uri="{BB962C8B-B14F-4D97-AF65-F5344CB8AC3E}">
        <p14:creationId xmlns:p14="http://schemas.microsoft.com/office/powerpoint/2010/main" val="911780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ead strap with a camera attached&#10;&#10;Description automatically generated">
            <a:extLst>
              <a:ext uri="{FF2B5EF4-FFF2-40B4-BE49-F238E27FC236}">
                <a16:creationId xmlns:a16="http://schemas.microsoft.com/office/drawing/2014/main" id="{964B0752-371D-B52F-2C93-5D1E980D3D2E}"/>
              </a:ext>
            </a:extLst>
          </p:cNvPr>
          <p:cNvPicPr>
            <a:picLocks noChangeAspect="1"/>
          </p:cNvPicPr>
          <p:nvPr/>
        </p:nvPicPr>
        <p:blipFill>
          <a:blip r:embed="rId2"/>
          <a:stretch>
            <a:fillRect/>
          </a:stretch>
        </p:blipFill>
        <p:spPr>
          <a:xfrm flipH="1">
            <a:off x="281354" y="1184029"/>
            <a:ext cx="1954742" cy="2919047"/>
          </a:xfrm>
          <a:prstGeom prst="rect">
            <a:avLst/>
          </a:prstGeom>
          <a:ln>
            <a:solidFill>
              <a:schemeClr val="bg2">
                <a:lumMod val="75000"/>
              </a:schemeClr>
            </a:solidFill>
          </a:ln>
        </p:spPr>
      </p:pic>
      <p:pic>
        <p:nvPicPr>
          <p:cNvPr id="6" name="Picture 5" descr="A collage of images of a drain&#10;&#10;Description automatically generated">
            <a:extLst>
              <a:ext uri="{FF2B5EF4-FFF2-40B4-BE49-F238E27FC236}">
                <a16:creationId xmlns:a16="http://schemas.microsoft.com/office/drawing/2014/main" id="{53B4035B-4BA4-DF93-E2D4-B898A6024B84}"/>
              </a:ext>
            </a:extLst>
          </p:cNvPr>
          <p:cNvPicPr>
            <a:picLocks noChangeAspect="1"/>
          </p:cNvPicPr>
          <p:nvPr/>
        </p:nvPicPr>
        <p:blipFill rotWithShape="1">
          <a:blip r:embed="rId3"/>
          <a:srcRect l="17590" t="10141" r="7063" b="11880"/>
          <a:stretch/>
        </p:blipFill>
        <p:spPr>
          <a:xfrm>
            <a:off x="3770805" y="755111"/>
            <a:ext cx="8034333" cy="5347778"/>
          </a:xfrm>
          <a:prstGeom prst="rect">
            <a:avLst/>
          </a:prstGeom>
        </p:spPr>
      </p:pic>
      <p:cxnSp>
        <p:nvCxnSpPr>
          <p:cNvPr id="8" name="Straight Connector 7">
            <a:extLst>
              <a:ext uri="{FF2B5EF4-FFF2-40B4-BE49-F238E27FC236}">
                <a16:creationId xmlns:a16="http://schemas.microsoft.com/office/drawing/2014/main" id="{2D9E868D-E98F-43A5-B9E4-8BC8E6881C4D}"/>
              </a:ext>
            </a:extLst>
          </p:cNvPr>
          <p:cNvCxnSpPr>
            <a:cxnSpLocks/>
          </p:cNvCxnSpPr>
          <p:nvPr/>
        </p:nvCxnSpPr>
        <p:spPr>
          <a:xfrm flipV="1">
            <a:off x="2212143" y="755111"/>
            <a:ext cx="1656472" cy="428918"/>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F0D2290-6D41-1CF6-A8D1-3A07A7A58F42}"/>
              </a:ext>
            </a:extLst>
          </p:cNvPr>
          <p:cNvCxnSpPr>
            <a:cxnSpLocks/>
          </p:cNvCxnSpPr>
          <p:nvPr/>
        </p:nvCxnSpPr>
        <p:spPr>
          <a:xfrm>
            <a:off x="2212143" y="4103076"/>
            <a:ext cx="1656472" cy="103997"/>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2E0C04F-051C-59A9-EB7E-FCFF41FDDE9E}"/>
              </a:ext>
            </a:extLst>
          </p:cNvPr>
          <p:cNvCxnSpPr>
            <a:cxnSpLocks/>
          </p:cNvCxnSpPr>
          <p:nvPr/>
        </p:nvCxnSpPr>
        <p:spPr>
          <a:xfrm flipV="1">
            <a:off x="2236096" y="755111"/>
            <a:ext cx="4258489" cy="532915"/>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BC565AE-D542-675B-A8FE-886CB2097EA4}"/>
              </a:ext>
            </a:extLst>
          </p:cNvPr>
          <p:cNvCxnSpPr>
            <a:cxnSpLocks/>
          </p:cNvCxnSpPr>
          <p:nvPr/>
        </p:nvCxnSpPr>
        <p:spPr>
          <a:xfrm>
            <a:off x="2236096" y="4075763"/>
            <a:ext cx="4258489" cy="131310"/>
          </a:xfrm>
          <a:prstGeom prst="line">
            <a:avLst/>
          </a:prstGeom>
          <a:ln w="38100">
            <a:solidFill>
              <a:schemeClr val="bg2">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37F7A2E-B8E2-A603-F476-B53967B9B44B}"/>
              </a:ext>
            </a:extLst>
          </p:cNvPr>
          <p:cNvSpPr txBox="1"/>
          <p:nvPr/>
        </p:nvSpPr>
        <p:spPr>
          <a:xfrm>
            <a:off x="179948" y="4180351"/>
            <a:ext cx="2860431" cy="2554545"/>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the equipment for capture video footage, or picture images of the sewer layout in the study areas. These equipment are capable of spatially referencing the taken images </a:t>
            </a:r>
          </a:p>
          <a:p>
            <a:endParaRPr lang="en-GB" sz="1600" dirty="0">
              <a:latin typeface="Arial" panose="020B0604020202020204" pitchFamily="34" charset="0"/>
              <a:cs typeface="Arial" panose="020B0604020202020204" pitchFamily="34" charset="0"/>
            </a:endParaRPr>
          </a:p>
          <a:p>
            <a:pPr marL="285750" indent="-285750">
              <a:buFont typeface="Wingdings" pitchFamily="2" charset="2"/>
              <a:buChar char="v"/>
            </a:pPr>
            <a:r>
              <a:rPr lang="en-GB" sz="1600" dirty="0">
                <a:latin typeface="Arial" panose="020B0604020202020204" pitchFamily="34" charset="0"/>
                <a:cs typeface="Arial" panose="020B0604020202020204" pitchFamily="34" charset="0"/>
              </a:rPr>
              <a:t>2 x GoPro cameras (with head straps)</a:t>
            </a:r>
          </a:p>
        </p:txBody>
      </p:sp>
      <p:sp>
        <p:nvSpPr>
          <p:cNvPr id="17" name="TextBox 16">
            <a:extLst>
              <a:ext uri="{FF2B5EF4-FFF2-40B4-BE49-F238E27FC236}">
                <a16:creationId xmlns:a16="http://schemas.microsoft.com/office/drawing/2014/main" id="{D3CAF2AF-AD2B-A762-D4C6-5F0C84659428}"/>
              </a:ext>
            </a:extLst>
          </p:cNvPr>
          <p:cNvSpPr txBox="1"/>
          <p:nvPr/>
        </p:nvSpPr>
        <p:spPr>
          <a:xfrm>
            <a:off x="175846" y="543746"/>
            <a:ext cx="3141785"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Data collection procedure</a:t>
            </a:r>
          </a:p>
        </p:txBody>
      </p:sp>
      <p:sp>
        <p:nvSpPr>
          <p:cNvPr id="18" name="TextBox 17">
            <a:extLst>
              <a:ext uri="{FF2B5EF4-FFF2-40B4-BE49-F238E27FC236}">
                <a16:creationId xmlns:a16="http://schemas.microsoft.com/office/drawing/2014/main" id="{002897FD-22E7-2C1A-056F-A85E81E36911}"/>
              </a:ext>
            </a:extLst>
          </p:cNvPr>
          <p:cNvSpPr txBox="1"/>
          <p:nvPr/>
        </p:nvSpPr>
        <p:spPr>
          <a:xfrm>
            <a:off x="3868615" y="6131713"/>
            <a:ext cx="7160422" cy="584775"/>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We can develop our own bespoke Machine Learning algorithm and train it to </a:t>
            </a:r>
          </a:p>
          <a:p>
            <a:r>
              <a:rPr lang="en-GB" sz="1600" dirty="0">
                <a:latin typeface="Arial" panose="020B0604020202020204" pitchFamily="34" charset="0"/>
                <a:cs typeface="Arial" panose="020B0604020202020204" pitchFamily="34" charset="0"/>
              </a:rPr>
              <a:t>classifying these images accordingly</a:t>
            </a:r>
          </a:p>
        </p:txBody>
      </p:sp>
      <p:sp>
        <p:nvSpPr>
          <p:cNvPr id="4" name="TextBox 3">
            <a:extLst>
              <a:ext uri="{FF2B5EF4-FFF2-40B4-BE49-F238E27FC236}">
                <a16:creationId xmlns:a16="http://schemas.microsoft.com/office/drawing/2014/main" id="{59532431-38E5-24E4-8EF5-CB51106227B5}"/>
              </a:ext>
            </a:extLst>
          </p:cNvPr>
          <p:cNvSpPr txBox="1"/>
          <p:nvPr/>
        </p:nvSpPr>
        <p:spPr>
          <a:xfrm>
            <a:off x="363786" y="31505"/>
            <a:ext cx="10938510" cy="646331"/>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primary data:  </a:t>
            </a:r>
            <a:r>
              <a:rPr lang="en-GB" sz="1800" b="1" dirty="0">
                <a:latin typeface="Helvetica Neue Thin" panose="020B0403020202020204" pitchFamily="34" charset="0"/>
                <a:ea typeface="Helvetica Neue Thin" panose="020B0403020202020204" pitchFamily="34" charset="0"/>
              </a:rPr>
              <a:t>Detection of open gutters and drainages for mosquito-borne infestation and sanitation in Accra</a:t>
            </a:r>
          </a:p>
        </p:txBody>
      </p:sp>
      <p:sp>
        <p:nvSpPr>
          <p:cNvPr id="7" name="Slide Number Placeholder 3">
            <a:extLst>
              <a:ext uri="{FF2B5EF4-FFF2-40B4-BE49-F238E27FC236}">
                <a16:creationId xmlns:a16="http://schemas.microsoft.com/office/drawing/2014/main" id="{3D6590DB-900C-1B1F-50F9-851D50D4F33A}"/>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13081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urvey&#10;&#10;Description automatically generated">
            <a:extLst>
              <a:ext uri="{FF2B5EF4-FFF2-40B4-BE49-F238E27FC236}">
                <a16:creationId xmlns:a16="http://schemas.microsoft.com/office/drawing/2014/main" id="{80F563CC-F2C7-7A8A-06AD-CF6E1A0BE4FA}"/>
              </a:ext>
            </a:extLst>
          </p:cNvPr>
          <p:cNvPicPr>
            <a:picLocks noChangeAspect="1"/>
          </p:cNvPicPr>
          <p:nvPr/>
        </p:nvPicPr>
        <p:blipFill>
          <a:blip r:embed="rId3"/>
          <a:stretch>
            <a:fillRect/>
          </a:stretch>
        </p:blipFill>
        <p:spPr>
          <a:xfrm>
            <a:off x="0" y="65375"/>
            <a:ext cx="11956581" cy="6353908"/>
          </a:xfrm>
          <a:prstGeom prst="rect">
            <a:avLst/>
          </a:prstGeom>
        </p:spPr>
      </p:pic>
      <p:sp>
        <p:nvSpPr>
          <p:cNvPr id="5" name="TextBox 4">
            <a:extLst>
              <a:ext uri="{FF2B5EF4-FFF2-40B4-BE49-F238E27FC236}">
                <a16:creationId xmlns:a16="http://schemas.microsoft.com/office/drawing/2014/main" id="{D81C64B4-7F12-A0D8-BFE5-B6D6F5EE5268}"/>
              </a:ext>
            </a:extLst>
          </p:cNvPr>
          <p:cNvSpPr txBox="1"/>
          <p:nvPr/>
        </p:nvSpPr>
        <p:spPr>
          <a:xfrm>
            <a:off x="7573108" y="1828800"/>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disaster-related outcome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Domestic Floods and vulnerability</a:t>
            </a:r>
          </a:p>
        </p:txBody>
      </p:sp>
      <p:sp>
        <p:nvSpPr>
          <p:cNvPr id="6" name="TextBox 5">
            <a:extLst>
              <a:ext uri="{FF2B5EF4-FFF2-40B4-BE49-F238E27FC236}">
                <a16:creationId xmlns:a16="http://schemas.microsoft.com/office/drawing/2014/main" id="{2ED33BC0-9C6E-8E8D-F3BE-43F8C442CCE7}"/>
              </a:ext>
            </a:extLst>
          </p:cNvPr>
          <p:cNvSpPr txBox="1"/>
          <p:nvPr/>
        </p:nvSpPr>
        <p:spPr>
          <a:xfrm>
            <a:off x="7573108" y="2592179"/>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data for urban landscape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Open sewer Infrastructure and network</a:t>
            </a:r>
          </a:p>
        </p:txBody>
      </p:sp>
      <p:sp>
        <p:nvSpPr>
          <p:cNvPr id="7" name="TextBox 6">
            <a:extLst>
              <a:ext uri="{FF2B5EF4-FFF2-40B4-BE49-F238E27FC236}">
                <a16:creationId xmlns:a16="http://schemas.microsoft.com/office/drawing/2014/main" id="{53B473C0-65CA-49BB-B684-1AE56A7C9F5D}"/>
              </a:ext>
            </a:extLst>
          </p:cNvPr>
          <p:cNvSpPr txBox="1"/>
          <p:nvPr/>
        </p:nvSpPr>
        <p:spPr>
          <a:xfrm>
            <a:off x="7573108" y="3355558"/>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entomological outcome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Mosquito abundance</a:t>
            </a:r>
          </a:p>
        </p:txBody>
      </p:sp>
      <p:sp>
        <p:nvSpPr>
          <p:cNvPr id="8" name="TextBox 7">
            <a:extLst>
              <a:ext uri="{FF2B5EF4-FFF2-40B4-BE49-F238E27FC236}">
                <a16:creationId xmlns:a16="http://schemas.microsoft.com/office/drawing/2014/main" id="{968A1A5F-4CDE-49BE-82FE-9EBC341FEE4C}"/>
              </a:ext>
            </a:extLst>
          </p:cNvPr>
          <p:cNvSpPr txBox="1"/>
          <p:nvPr/>
        </p:nvSpPr>
        <p:spPr>
          <a:xfrm>
            <a:off x="7573108" y="4100871"/>
            <a:ext cx="4078892" cy="584775"/>
          </a:xfrm>
          <a:prstGeom prst="rect">
            <a:avLst/>
          </a:prstGeom>
          <a:noFill/>
          <a:ln>
            <a:solidFill>
              <a:schemeClr val="accent1"/>
            </a:solidFill>
          </a:ln>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Measurable environmental outcome</a:t>
            </a:r>
          </a:p>
          <a:p>
            <a:pPr marL="285750" indent="-285750">
              <a:buFont typeface="Wingdings" pitchFamily="2" charset="2"/>
              <a:buChar char="v"/>
            </a:pPr>
            <a:r>
              <a:rPr lang="en-GB" sz="1600" dirty="0">
                <a:latin typeface="Helvetica Neue" panose="02000503000000020004" pitchFamily="2" charset="0"/>
                <a:ea typeface="Helvetica Neue" panose="02000503000000020004" pitchFamily="2" charset="0"/>
                <a:cs typeface="Helvetica Neue" panose="02000503000000020004" pitchFamily="2" charset="0"/>
              </a:rPr>
              <a:t>Broader WASH index</a:t>
            </a:r>
          </a:p>
        </p:txBody>
      </p:sp>
      <p:sp>
        <p:nvSpPr>
          <p:cNvPr id="9" name="TextBox 8">
            <a:extLst>
              <a:ext uri="{FF2B5EF4-FFF2-40B4-BE49-F238E27FC236}">
                <a16:creationId xmlns:a16="http://schemas.microsoft.com/office/drawing/2014/main" id="{115DA370-D84E-A06A-A8BF-5AB663EED878}"/>
              </a:ext>
            </a:extLst>
          </p:cNvPr>
          <p:cNvSpPr txBox="1"/>
          <p:nvPr/>
        </p:nvSpPr>
        <p:spPr>
          <a:xfrm>
            <a:off x="7573108" y="69385"/>
            <a:ext cx="3294184"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Primary outcome of interest</a:t>
            </a:r>
          </a:p>
        </p:txBody>
      </p:sp>
      <p:sp>
        <p:nvSpPr>
          <p:cNvPr id="10" name="TextBox 9">
            <a:extLst>
              <a:ext uri="{FF2B5EF4-FFF2-40B4-BE49-F238E27FC236}">
                <a16:creationId xmlns:a16="http://schemas.microsoft.com/office/drawing/2014/main" id="{B8025B40-4E2B-2936-2B7D-079E235980CB}"/>
              </a:ext>
            </a:extLst>
          </p:cNvPr>
          <p:cNvSpPr txBox="1"/>
          <p:nvPr/>
        </p:nvSpPr>
        <p:spPr>
          <a:xfrm>
            <a:off x="10421815" y="721372"/>
            <a:ext cx="1394089" cy="61555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(Malaria)</a:t>
            </a:r>
          </a:p>
          <a:p>
            <a:endParaRPr lang="en-GB" dirty="0"/>
          </a:p>
        </p:txBody>
      </p:sp>
      <p:sp>
        <p:nvSpPr>
          <p:cNvPr id="11" name="TextBox 10">
            <a:extLst>
              <a:ext uri="{FF2B5EF4-FFF2-40B4-BE49-F238E27FC236}">
                <a16:creationId xmlns:a16="http://schemas.microsoft.com/office/drawing/2014/main" id="{504FE28C-0726-ED99-F7C0-BA24B4862A20}"/>
              </a:ext>
            </a:extLst>
          </p:cNvPr>
          <p:cNvSpPr txBox="1"/>
          <p:nvPr/>
        </p:nvSpPr>
        <p:spPr>
          <a:xfrm>
            <a:off x="7573108" y="1468032"/>
            <a:ext cx="3294184"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Secondary outcome(s) of interest(s)</a:t>
            </a:r>
          </a:p>
        </p:txBody>
      </p:sp>
      <p:sp>
        <p:nvSpPr>
          <p:cNvPr id="12" name="TextBox 11">
            <a:extLst>
              <a:ext uri="{FF2B5EF4-FFF2-40B4-BE49-F238E27FC236}">
                <a16:creationId xmlns:a16="http://schemas.microsoft.com/office/drawing/2014/main" id="{EF96BAD9-B63D-2A6E-2EA8-3042D0832C17}"/>
              </a:ext>
            </a:extLst>
          </p:cNvPr>
          <p:cNvSpPr txBox="1"/>
          <p:nvPr/>
        </p:nvSpPr>
        <p:spPr>
          <a:xfrm>
            <a:off x="117230" y="5054976"/>
            <a:ext cx="2016370" cy="1384995"/>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This data is collected with the GoPro cameras and images with be trained and classified with a ML classification model</a:t>
            </a:r>
          </a:p>
        </p:txBody>
      </p:sp>
      <p:sp>
        <p:nvSpPr>
          <p:cNvPr id="13" name="TextBox 12">
            <a:extLst>
              <a:ext uri="{FF2B5EF4-FFF2-40B4-BE49-F238E27FC236}">
                <a16:creationId xmlns:a16="http://schemas.microsoft.com/office/drawing/2014/main" id="{6C0EACAE-EB74-E979-8E14-A5A63346425F}"/>
              </a:ext>
            </a:extLst>
          </p:cNvPr>
          <p:cNvSpPr txBox="1"/>
          <p:nvPr/>
        </p:nvSpPr>
        <p:spPr>
          <a:xfrm>
            <a:off x="5095064" y="6116170"/>
            <a:ext cx="6720840" cy="261610"/>
          </a:xfrm>
          <a:prstGeom prst="rect">
            <a:avLst/>
          </a:prstGeom>
          <a:noFill/>
        </p:spPr>
        <p:txBody>
          <a:bodyPr wrap="square" rtlCol="0">
            <a:spAutoFit/>
          </a:bodyPr>
          <a:lstStyle/>
          <a:p>
            <a:r>
              <a:rPr lang="en-GB" sz="1100" b="1" dirty="0">
                <a:latin typeface="Arial" panose="020B0604020202020204" pitchFamily="34" charset="0"/>
                <a:cs typeface="Arial" panose="020B0604020202020204" pitchFamily="34" charset="0"/>
              </a:rPr>
              <a:t>This data is collected with the tablet application tool i.e., Survey CTO with a trained enumerator.</a:t>
            </a:r>
          </a:p>
        </p:txBody>
      </p:sp>
      <p:sp>
        <p:nvSpPr>
          <p:cNvPr id="14" name="TextBox 13">
            <a:extLst>
              <a:ext uri="{FF2B5EF4-FFF2-40B4-BE49-F238E27FC236}">
                <a16:creationId xmlns:a16="http://schemas.microsoft.com/office/drawing/2014/main" id="{83F6328F-FCD1-5BFC-3B07-DC9FDF028865}"/>
              </a:ext>
            </a:extLst>
          </p:cNvPr>
          <p:cNvSpPr txBox="1"/>
          <p:nvPr/>
        </p:nvSpPr>
        <p:spPr>
          <a:xfrm>
            <a:off x="7326553" y="65375"/>
            <a:ext cx="4630028" cy="4834871"/>
          </a:xfrm>
          <a:prstGeom prst="rect">
            <a:avLst/>
          </a:prstGeom>
          <a:noFill/>
          <a:ln w="38100">
            <a:solidFill>
              <a:schemeClr val="accent1">
                <a:lumMod val="50000"/>
              </a:schemeClr>
            </a:solidFill>
          </a:ln>
        </p:spPr>
        <p:txBody>
          <a:bodyPr wrap="square" rtlCol="0">
            <a:spAutoFit/>
          </a:bodyPr>
          <a:lstStyle/>
          <a:p>
            <a:endParaRPr lang="en-GB" dirty="0"/>
          </a:p>
        </p:txBody>
      </p:sp>
      <p:sp>
        <p:nvSpPr>
          <p:cNvPr id="3" name="Slide Number Placeholder 3">
            <a:extLst>
              <a:ext uri="{FF2B5EF4-FFF2-40B4-BE49-F238E27FC236}">
                <a16:creationId xmlns:a16="http://schemas.microsoft.com/office/drawing/2014/main" id="{9F259832-0120-AF35-799F-E2901F638100}"/>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0415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with green lines&#10;&#10;Description automatically generated">
            <a:extLst>
              <a:ext uri="{FF2B5EF4-FFF2-40B4-BE49-F238E27FC236}">
                <a16:creationId xmlns:a16="http://schemas.microsoft.com/office/drawing/2014/main" id="{0E3DBE27-D8ED-54E9-52A4-45434D9F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05" y="626744"/>
            <a:ext cx="5634624" cy="3545206"/>
          </a:xfrm>
          <a:prstGeom prst="rect">
            <a:avLst/>
          </a:prstGeom>
          <a:ln>
            <a:solidFill>
              <a:schemeClr val="tx1"/>
            </a:solidFill>
          </a:ln>
        </p:spPr>
      </p:pic>
      <p:pic>
        <p:nvPicPr>
          <p:cNvPr id="3" name="Picture 2" descr="A collage of different types of garbage&#10;&#10;Description automatically generated">
            <a:extLst>
              <a:ext uri="{FF2B5EF4-FFF2-40B4-BE49-F238E27FC236}">
                <a16:creationId xmlns:a16="http://schemas.microsoft.com/office/drawing/2014/main" id="{E853C50A-2FED-2F2B-8AE6-006194B94F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3540" y="626744"/>
            <a:ext cx="6341465" cy="3545206"/>
          </a:xfrm>
          <a:prstGeom prst="rect">
            <a:avLst/>
          </a:prstGeom>
          <a:ln>
            <a:solidFill>
              <a:schemeClr val="tx1"/>
            </a:solidFill>
          </a:ln>
        </p:spPr>
      </p:pic>
      <p:sp>
        <p:nvSpPr>
          <p:cNvPr id="4" name="TextBox 3">
            <a:extLst>
              <a:ext uri="{FF2B5EF4-FFF2-40B4-BE49-F238E27FC236}">
                <a16:creationId xmlns:a16="http://schemas.microsoft.com/office/drawing/2014/main" id="{6FC50E1E-0A3D-C29F-ADB2-7C1E61879880}"/>
              </a:ext>
            </a:extLst>
          </p:cNvPr>
          <p:cNvSpPr txBox="1"/>
          <p:nvPr/>
        </p:nvSpPr>
        <p:spPr>
          <a:xfrm>
            <a:off x="149677" y="4171950"/>
            <a:ext cx="5440680" cy="1600438"/>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Figure 1: Drainage survey with GoPro camera. All points represent locations of where pictures were taken to capture exposed drainages/gutters in Sabon Zongo (New Settlement), Accra, Ghana.</a:t>
            </a:r>
          </a:p>
          <a:p>
            <a:endParaRPr lang="en-GB" sz="1400" dirty="0">
              <a:latin typeface="Arial" panose="020B0604020202020204" pitchFamily="34" charset="0"/>
              <a:cs typeface="Arial" panose="020B0604020202020204" pitchFamily="34" charset="0"/>
            </a:endParaRPr>
          </a:p>
          <a:p>
            <a:r>
              <a:rPr lang="en-GB" sz="1400" b="1" dirty="0">
                <a:latin typeface="Arial" panose="020B0604020202020204" pitchFamily="34" charset="0"/>
                <a:cs typeface="Arial" panose="020B0604020202020204" pitchFamily="34" charset="0"/>
              </a:rPr>
              <a:t>From the drainage survey, we manage to collect up to 2,033 sample points where these drainages/gutters were exposed.</a:t>
            </a:r>
          </a:p>
        </p:txBody>
      </p:sp>
      <p:sp>
        <p:nvSpPr>
          <p:cNvPr id="5" name="TextBox 4">
            <a:extLst>
              <a:ext uri="{FF2B5EF4-FFF2-40B4-BE49-F238E27FC236}">
                <a16:creationId xmlns:a16="http://schemas.microsoft.com/office/drawing/2014/main" id="{78A4351C-C549-1F27-AF8A-41EE0AE44404}"/>
              </a:ext>
            </a:extLst>
          </p:cNvPr>
          <p:cNvSpPr txBox="1"/>
          <p:nvPr/>
        </p:nvSpPr>
        <p:spPr>
          <a:xfrm>
            <a:off x="5639836" y="4171950"/>
            <a:ext cx="6552164" cy="2677656"/>
          </a:xfrm>
          <a:prstGeom prst="rect">
            <a:avLst/>
          </a:prstGeom>
          <a:noFill/>
        </p:spPr>
        <p:txBody>
          <a:bodyPr wrap="square" rtlCol="0">
            <a:spAutoFit/>
          </a:bodyPr>
          <a:lstStyle/>
          <a:p>
            <a:r>
              <a:rPr lang="en-GB" sz="1400" dirty="0">
                <a:effectLst/>
                <a:latin typeface="Arial" panose="020B0604020202020204" pitchFamily="34" charset="0"/>
                <a:ea typeface="Aptos" panose="020B0004020202020204" pitchFamily="34" charset="0"/>
                <a:cs typeface="Arial" panose="020B0604020202020204" pitchFamily="34" charset="0"/>
              </a:rPr>
              <a:t>Figure 2: A - clean drain, B – stagnated drain; C – Drainage choked with rubbish; D – Run-off drain where the filth has overflown out of the drain and on to land. These images were drawn at random for the drainage survey and were imple</a:t>
            </a:r>
            <a:r>
              <a:rPr lang="en-GB" sz="1400" dirty="0">
                <a:latin typeface="Arial" panose="020B0604020202020204" pitchFamily="34" charset="0"/>
                <a:ea typeface="Aptos" panose="020B0004020202020204" pitchFamily="34" charset="0"/>
                <a:cs typeface="Arial" panose="020B0604020202020204" pitchFamily="34" charset="0"/>
              </a:rPr>
              <a:t>mented as exhibits in a focus group to test how the respondents perceive the health and sanitary dangers of these exposed drainages.</a:t>
            </a:r>
          </a:p>
          <a:p>
            <a:endParaRPr lang="en-GB" sz="1400" dirty="0">
              <a:latin typeface="Arial" panose="020B0604020202020204" pitchFamily="34" charset="0"/>
              <a:ea typeface="Aptos" panose="020B0004020202020204" pitchFamily="34" charset="0"/>
              <a:cs typeface="Arial" panose="020B0604020202020204" pitchFamily="34" charset="0"/>
            </a:endParaRPr>
          </a:p>
          <a:p>
            <a:r>
              <a:rPr lang="en-GB" sz="1400" dirty="0">
                <a:effectLst/>
                <a:latin typeface="Arial" panose="020B0604020202020204" pitchFamily="34" charset="0"/>
                <a:ea typeface="Aptos" panose="020B0004020202020204" pitchFamily="34" charset="0"/>
                <a:cs typeface="Arial" panose="020B0604020202020204" pitchFamily="34" charset="0"/>
              </a:rPr>
              <a:t>Format: three focus group sessions—one for 10 men only, one for 10 women only, and one mixed group for 10 youths (totalling 30 respondents)—were conducted to gauge their 'lived experiences' regarding the sanitation situation and gutters.</a:t>
            </a:r>
          </a:p>
          <a:p>
            <a:endParaRPr lang="en-GB" sz="1400" dirty="0">
              <a:latin typeface="Arial" panose="020B0604020202020204" pitchFamily="34" charset="0"/>
              <a:ea typeface="Aptos" panose="020B0004020202020204" pitchFamily="34" charset="0"/>
              <a:cs typeface="Arial" panose="020B0604020202020204" pitchFamily="34" charset="0"/>
            </a:endParaRPr>
          </a:p>
          <a:p>
            <a:r>
              <a:rPr lang="en-GB" sz="1400" b="1" dirty="0">
                <a:effectLst/>
                <a:latin typeface="Arial" panose="020B0604020202020204" pitchFamily="34" charset="0"/>
                <a:ea typeface="Aptos" panose="020B0004020202020204" pitchFamily="34" charset="0"/>
                <a:cs typeface="Arial" panose="020B0604020202020204" pitchFamily="34" charset="0"/>
              </a:rPr>
              <a:t>Qualitative data: 139 pages worth of information.</a:t>
            </a:r>
          </a:p>
        </p:txBody>
      </p:sp>
      <p:sp>
        <p:nvSpPr>
          <p:cNvPr id="6" name="Slide Number Placeholder 3">
            <a:extLst>
              <a:ext uri="{FF2B5EF4-FFF2-40B4-BE49-F238E27FC236}">
                <a16:creationId xmlns:a16="http://schemas.microsoft.com/office/drawing/2014/main" id="{364F9578-82FC-E46D-2BAC-E9F2ECADEABE}"/>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1516114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any name&#10;&#10;Description automatically generated">
            <a:hlinkClick r:id="rId2"/>
            <a:extLst>
              <a:ext uri="{FF2B5EF4-FFF2-40B4-BE49-F238E27FC236}">
                <a16:creationId xmlns:a16="http://schemas.microsoft.com/office/drawing/2014/main" id="{F898F694-E68F-7446-827B-A3455DBD9A0F}"/>
              </a:ext>
            </a:extLst>
          </p:cNvPr>
          <p:cNvPicPr>
            <a:picLocks noChangeAspect="1"/>
          </p:cNvPicPr>
          <p:nvPr/>
        </p:nvPicPr>
        <p:blipFill>
          <a:blip r:embed="rId3"/>
          <a:stretch>
            <a:fillRect/>
          </a:stretch>
        </p:blipFill>
        <p:spPr>
          <a:xfrm>
            <a:off x="831762" y="3988205"/>
            <a:ext cx="4388193" cy="2076432"/>
          </a:xfrm>
          <a:prstGeom prst="rect">
            <a:avLst/>
          </a:prstGeom>
        </p:spPr>
      </p:pic>
      <p:pic>
        <p:nvPicPr>
          <p:cNvPr id="5" name="Picture 4" descr="A picture containing logo&#10;&#10;Description automatically generated">
            <a:hlinkClick r:id="rId4"/>
            <a:extLst>
              <a:ext uri="{FF2B5EF4-FFF2-40B4-BE49-F238E27FC236}">
                <a16:creationId xmlns:a16="http://schemas.microsoft.com/office/drawing/2014/main" id="{3D5CE325-2636-0A40-A80E-184719F44DF3}"/>
              </a:ext>
            </a:extLst>
          </p:cNvPr>
          <p:cNvPicPr>
            <a:picLocks noChangeAspect="1"/>
          </p:cNvPicPr>
          <p:nvPr/>
        </p:nvPicPr>
        <p:blipFill>
          <a:blip r:embed="rId5"/>
          <a:stretch>
            <a:fillRect/>
          </a:stretch>
        </p:blipFill>
        <p:spPr>
          <a:xfrm>
            <a:off x="831763" y="708921"/>
            <a:ext cx="4388192" cy="3031842"/>
          </a:xfrm>
          <a:prstGeom prst="rect">
            <a:avLst/>
          </a:prstGeom>
        </p:spPr>
      </p:pic>
      <p:pic>
        <p:nvPicPr>
          <p:cNvPr id="7" name="Picture 6" descr="Graphical user interface, text, application&#10;&#10;Description automatically generated">
            <a:hlinkClick r:id="rId6"/>
            <a:extLst>
              <a:ext uri="{FF2B5EF4-FFF2-40B4-BE49-F238E27FC236}">
                <a16:creationId xmlns:a16="http://schemas.microsoft.com/office/drawing/2014/main" id="{2DC60FB9-9186-2F40-A92C-2D8E01E918E4}"/>
              </a:ext>
            </a:extLst>
          </p:cNvPr>
          <p:cNvPicPr>
            <a:picLocks noChangeAspect="1"/>
          </p:cNvPicPr>
          <p:nvPr/>
        </p:nvPicPr>
        <p:blipFill>
          <a:blip r:embed="rId7"/>
          <a:stretch>
            <a:fillRect/>
          </a:stretch>
        </p:blipFill>
        <p:spPr>
          <a:xfrm>
            <a:off x="5595166" y="702527"/>
            <a:ext cx="5006229" cy="2022606"/>
          </a:xfrm>
          <a:prstGeom prst="rect">
            <a:avLst/>
          </a:prstGeom>
        </p:spPr>
      </p:pic>
      <p:pic>
        <p:nvPicPr>
          <p:cNvPr id="9" name="Picture 8" descr="A picture containing company name&#10;&#10;Description automatically generated">
            <a:hlinkClick r:id="rId8"/>
            <a:extLst>
              <a:ext uri="{FF2B5EF4-FFF2-40B4-BE49-F238E27FC236}">
                <a16:creationId xmlns:a16="http://schemas.microsoft.com/office/drawing/2014/main" id="{087C120B-FCDC-1C42-9013-D7CBC141A55E}"/>
              </a:ext>
            </a:extLst>
          </p:cNvPr>
          <p:cNvPicPr>
            <a:picLocks noChangeAspect="1"/>
          </p:cNvPicPr>
          <p:nvPr/>
        </p:nvPicPr>
        <p:blipFill>
          <a:blip r:embed="rId9"/>
          <a:stretch>
            <a:fillRect/>
          </a:stretch>
        </p:blipFill>
        <p:spPr>
          <a:xfrm>
            <a:off x="5595166" y="2853838"/>
            <a:ext cx="5084723" cy="1548479"/>
          </a:xfrm>
          <a:prstGeom prst="rect">
            <a:avLst/>
          </a:prstGeom>
        </p:spPr>
      </p:pic>
      <p:pic>
        <p:nvPicPr>
          <p:cNvPr id="11" name="Picture 10" descr="Text&#10;&#10;Description automatically generated">
            <a:hlinkClick r:id="rId10"/>
            <a:extLst>
              <a:ext uri="{FF2B5EF4-FFF2-40B4-BE49-F238E27FC236}">
                <a16:creationId xmlns:a16="http://schemas.microsoft.com/office/drawing/2014/main" id="{F612AC35-6A0C-7D49-9D1F-2A01779B06D4}"/>
              </a:ext>
            </a:extLst>
          </p:cNvPr>
          <p:cNvPicPr>
            <a:picLocks noChangeAspect="1"/>
          </p:cNvPicPr>
          <p:nvPr/>
        </p:nvPicPr>
        <p:blipFill>
          <a:blip r:embed="rId11"/>
          <a:stretch>
            <a:fillRect/>
          </a:stretch>
        </p:blipFill>
        <p:spPr>
          <a:xfrm>
            <a:off x="8207753" y="4818580"/>
            <a:ext cx="2393642" cy="1149545"/>
          </a:xfrm>
          <a:prstGeom prst="rect">
            <a:avLst/>
          </a:prstGeom>
        </p:spPr>
      </p:pic>
      <p:sp>
        <p:nvSpPr>
          <p:cNvPr id="12" name="TextBox 11">
            <a:extLst>
              <a:ext uri="{FF2B5EF4-FFF2-40B4-BE49-F238E27FC236}">
                <a16:creationId xmlns:a16="http://schemas.microsoft.com/office/drawing/2014/main" id="{D9EAE93D-FCC6-C642-B010-B8FCC2E9B9F8}"/>
              </a:ext>
            </a:extLst>
          </p:cNvPr>
          <p:cNvSpPr txBox="1"/>
          <p:nvPr/>
        </p:nvSpPr>
        <p:spPr>
          <a:xfrm>
            <a:off x="1342924" y="90571"/>
            <a:ext cx="9506151" cy="369332"/>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Examples of open primary data</a:t>
            </a:r>
            <a:r>
              <a:rPr lang="en-GB" dirty="0">
                <a:latin typeface="Helvetica Neue Thin" panose="020B0403020202020204" pitchFamily="34" charset="0"/>
                <a:ea typeface="Helvetica Neue Thin" panose="020B0403020202020204" pitchFamily="34" charset="0"/>
              </a:rPr>
              <a:t> for health research in Global South</a:t>
            </a:r>
            <a:endParaRPr lang="en-GB" sz="1800" b="1" dirty="0">
              <a:latin typeface="Helvetica Neue Thin" panose="020B0403020202020204" pitchFamily="34" charset="0"/>
              <a:ea typeface="Helvetica Neue Thin" panose="020B0403020202020204" pitchFamily="34" charset="0"/>
            </a:endParaRPr>
          </a:p>
        </p:txBody>
      </p:sp>
      <p:pic>
        <p:nvPicPr>
          <p:cNvPr id="4" name="Picture 3" descr="A picture containing text&#10;&#10;Description automatically generated">
            <a:hlinkClick r:id="rId12"/>
            <a:extLst>
              <a:ext uri="{FF2B5EF4-FFF2-40B4-BE49-F238E27FC236}">
                <a16:creationId xmlns:a16="http://schemas.microsoft.com/office/drawing/2014/main" id="{BF91A51B-7181-95CD-DC2E-4069C207954A}"/>
              </a:ext>
            </a:extLst>
          </p:cNvPr>
          <p:cNvPicPr>
            <a:picLocks noChangeAspect="1"/>
          </p:cNvPicPr>
          <p:nvPr/>
        </p:nvPicPr>
        <p:blipFill>
          <a:blip r:embed="rId13"/>
          <a:stretch>
            <a:fillRect/>
          </a:stretch>
        </p:blipFill>
        <p:spPr>
          <a:xfrm>
            <a:off x="5522931" y="4818580"/>
            <a:ext cx="2494968" cy="1309858"/>
          </a:xfrm>
          <a:prstGeom prst="rect">
            <a:avLst/>
          </a:prstGeom>
        </p:spPr>
      </p:pic>
      <p:pic>
        <p:nvPicPr>
          <p:cNvPr id="2" name="Picture 1" descr="A picture containing logo&#10;&#10;Description automatically generated">
            <a:hlinkClick r:id="rId4"/>
            <a:extLst>
              <a:ext uri="{FF2B5EF4-FFF2-40B4-BE49-F238E27FC236}">
                <a16:creationId xmlns:a16="http://schemas.microsoft.com/office/drawing/2014/main" id="{D5AC4E21-DFD3-6343-1E16-6F5579DCF689}"/>
              </a:ext>
            </a:extLst>
          </p:cNvPr>
          <p:cNvPicPr>
            <a:picLocks noChangeAspect="1"/>
          </p:cNvPicPr>
          <p:nvPr/>
        </p:nvPicPr>
        <p:blipFill>
          <a:blip r:embed="rId5"/>
          <a:stretch>
            <a:fillRect/>
          </a:stretch>
        </p:blipFill>
        <p:spPr>
          <a:xfrm>
            <a:off x="831763" y="702527"/>
            <a:ext cx="4388192" cy="3031842"/>
          </a:xfrm>
          <a:prstGeom prst="rect">
            <a:avLst/>
          </a:prstGeom>
        </p:spPr>
      </p:pic>
      <p:sp>
        <p:nvSpPr>
          <p:cNvPr id="6" name="Slide Number Placeholder 3">
            <a:extLst>
              <a:ext uri="{FF2B5EF4-FFF2-40B4-BE49-F238E27FC236}">
                <a16:creationId xmlns:a16="http://schemas.microsoft.com/office/drawing/2014/main" id="{1CF8F130-D789-E7E6-D084-5578CB7C2BDD}"/>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70983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D2B54-6CFF-F14C-81B0-E923652275BE}"/>
              </a:ext>
            </a:extLst>
          </p:cNvPr>
          <p:cNvSpPr txBox="1"/>
          <p:nvPr/>
        </p:nvSpPr>
        <p:spPr>
          <a:xfrm>
            <a:off x="181103" y="5122226"/>
            <a:ext cx="11829792" cy="523220"/>
          </a:xfrm>
          <a:prstGeom prst="rect">
            <a:avLst/>
          </a:prstGeom>
          <a:solidFill>
            <a:schemeClr val="bg2"/>
          </a:solid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We used </a:t>
            </a:r>
            <a:r>
              <a:rPr lang="en-GB" sz="1400" b="1" dirty="0">
                <a:latin typeface="Helvetica Neue Light" panose="02000403000000020004" pitchFamily="2" charset="0"/>
                <a:ea typeface="Helvetica Neue Light" panose="02000403000000020004" pitchFamily="2" charset="0"/>
              </a:rPr>
              <a:t>external secondary data</a:t>
            </a:r>
            <a:r>
              <a:rPr lang="en-GB" sz="1400" dirty="0">
                <a:latin typeface="Helvetica Neue Light" panose="02000403000000020004" pitchFamily="2" charset="0"/>
                <a:ea typeface="Helvetica Neue Light" panose="02000403000000020004" pitchFamily="2" charset="0"/>
              </a:rPr>
              <a:t> from official statistics pertained to fire hazards and casualties for England and combined with </a:t>
            </a:r>
            <a:r>
              <a:rPr lang="en-GB" sz="1400" b="1" dirty="0">
                <a:latin typeface="Helvetica Neue Light" panose="02000403000000020004" pitchFamily="2" charset="0"/>
                <a:ea typeface="Helvetica Neue Light" panose="02000403000000020004" pitchFamily="2" charset="0"/>
              </a:rPr>
              <a:t>internal secondary data </a:t>
            </a:r>
            <a:r>
              <a:rPr lang="en-GB" sz="1400" dirty="0">
                <a:latin typeface="Helvetica Neue Light" panose="02000403000000020004" pitchFamily="2" charset="0"/>
                <a:ea typeface="Helvetica Neue Light" panose="02000403000000020004" pitchFamily="2" charset="0"/>
              </a:rPr>
              <a:t>from UCL’s CDRC registry to account for socioeconomic deprivation</a:t>
            </a:r>
          </a:p>
        </p:txBody>
      </p:sp>
      <p:sp>
        <p:nvSpPr>
          <p:cNvPr id="6" name="TextBox 5">
            <a:extLst>
              <a:ext uri="{FF2B5EF4-FFF2-40B4-BE49-F238E27FC236}">
                <a16:creationId xmlns:a16="http://schemas.microsoft.com/office/drawing/2014/main" id="{44DB8586-7902-E44C-8FB7-72CC4F5B5DEE}"/>
              </a:ext>
            </a:extLst>
          </p:cNvPr>
          <p:cNvSpPr txBox="1"/>
          <p:nvPr/>
        </p:nvSpPr>
        <p:spPr>
          <a:xfrm>
            <a:off x="1527279" y="23808"/>
            <a:ext cx="9260586" cy="369332"/>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secondary data: </a:t>
            </a:r>
            <a:r>
              <a:rPr lang="en-GB" sz="1800" b="1" dirty="0">
                <a:latin typeface="Helvetica Neue Thin" panose="020B0403020202020204" pitchFamily="34" charset="0"/>
                <a:ea typeface="Helvetica Neue Thin" panose="020B0403020202020204" pitchFamily="34" charset="0"/>
              </a:rPr>
              <a:t>UK GOV &amp; Fire Hazards and Fire-related Casualties Data [</a:t>
            </a:r>
            <a:r>
              <a:rPr lang="en-GB" sz="1800" b="1" dirty="0">
                <a:latin typeface="Helvetica Neue Thin" panose="020B0403020202020204" pitchFamily="34" charset="0"/>
                <a:ea typeface="Helvetica Neue Thin" panose="020B0403020202020204" pitchFamily="34" charset="0"/>
                <a:hlinkClick r:id="rId2"/>
              </a:rPr>
              <a:t>LINK</a:t>
            </a:r>
            <a:r>
              <a:rPr lang="en-GB" sz="1800" b="1" dirty="0">
                <a:highlight>
                  <a:srgbClr val="D6D6D6"/>
                </a:highlight>
                <a:latin typeface="Helvetica Neue Thin" panose="020B0403020202020204" pitchFamily="34" charset="0"/>
                <a:ea typeface="Helvetica Neue Thin" panose="020B0403020202020204" pitchFamily="34" charset="0"/>
              </a:rPr>
              <a:t>]</a:t>
            </a:r>
          </a:p>
        </p:txBody>
      </p:sp>
      <p:pic>
        <p:nvPicPr>
          <p:cNvPr id="8" name="Picture 7" descr="Map&#10;&#10;Description automatically generated">
            <a:extLst>
              <a:ext uri="{FF2B5EF4-FFF2-40B4-BE49-F238E27FC236}">
                <a16:creationId xmlns:a16="http://schemas.microsoft.com/office/drawing/2014/main" id="{A3B8BA9A-6D2C-D34A-A92B-CB1F256D0113}"/>
              </a:ext>
            </a:extLst>
          </p:cNvPr>
          <p:cNvPicPr>
            <a:picLocks noChangeAspect="1"/>
          </p:cNvPicPr>
          <p:nvPr/>
        </p:nvPicPr>
        <p:blipFill>
          <a:blip r:embed="rId3"/>
          <a:stretch>
            <a:fillRect/>
          </a:stretch>
        </p:blipFill>
        <p:spPr>
          <a:xfrm>
            <a:off x="181103" y="579813"/>
            <a:ext cx="11829793" cy="4355740"/>
          </a:xfrm>
          <a:prstGeom prst="rect">
            <a:avLst/>
          </a:prstGeom>
        </p:spPr>
      </p:pic>
      <p:sp>
        <p:nvSpPr>
          <p:cNvPr id="2" name="TextBox 1">
            <a:extLst>
              <a:ext uri="{FF2B5EF4-FFF2-40B4-BE49-F238E27FC236}">
                <a16:creationId xmlns:a16="http://schemas.microsoft.com/office/drawing/2014/main" id="{C9B375E6-53B4-794A-B60D-A7171880CA30}"/>
              </a:ext>
            </a:extLst>
          </p:cNvPr>
          <p:cNvSpPr txBox="1"/>
          <p:nvPr/>
        </p:nvSpPr>
        <p:spPr>
          <a:xfrm>
            <a:off x="181103" y="5748429"/>
            <a:ext cx="6654037" cy="600164"/>
          </a:xfrm>
          <a:prstGeom prst="rect">
            <a:avLst/>
          </a:prstGeom>
          <a:noFill/>
        </p:spPr>
        <p:txBody>
          <a:bodyPr wrap="squar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r>
              <a:rPr lang="en-GB" sz="1100" b="0" i="0" u="none" strike="noStrike" dirty="0">
                <a:solidFill>
                  <a:srgbClr val="222222"/>
                </a:solidFill>
                <a:effectLst/>
                <a:latin typeface="Arial" panose="020B0604020202020204" pitchFamily="34" charset="0"/>
              </a:rPr>
              <a:t>Li, L., Musah, A., Thomas, M. G., &amp; Kostkova, P. (2022). </a:t>
            </a:r>
            <a:r>
              <a:rPr lang="en-GB" sz="1100" i="0" u="none" strike="noStrike" dirty="0">
                <a:effectLst/>
                <a:latin typeface="Arial" panose="020B0604020202020204" pitchFamily="34" charset="0"/>
              </a:rPr>
              <a:t>An ecological study exploring the geospatial associations between socioeconomic deprivation and fire-related dwelling casualties in the England (2010–2019). </a:t>
            </a:r>
            <a:r>
              <a:rPr lang="en-GB" sz="1100" b="0" i="1" u="none" strike="noStrike" dirty="0">
                <a:solidFill>
                  <a:srgbClr val="222222"/>
                </a:solidFill>
                <a:effectLst/>
                <a:latin typeface="Arial" panose="020B0604020202020204" pitchFamily="34" charset="0"/>
              </a:rPr>
              <a:t>Applied Geography, 144</a:t>
            </a:r>
            <a:r>
              <a:rPr lang="en-GB" sz="1100" b="0" i="0" u="none" strike="noStrike" dirty="0">
                <a:solidFill>
                  <a:srgbClr val="222222"/>
                </a:solidFill>
                <a:effectLst/>
                <a:latin typeface="Arial" panose="020B0604020202020204" pitchFamily="34" charset="0"/>
              </a:rPr>
              <a:t>, 102718. doi:10.1016/j.apgeog.2022.102718 </a:t>
            </a:r>
            <a:r>
              <a:rPr lang="en-GB" sz="1100" b="0" i="0" u="none" strike="noStrike" dirty="0">
                <a:solidFill>
                  <a:srgbClr val="222222"/>
                </a:solidFill>
                <a:effectLst/>
                <a:latin typeface="Arial" panose="020B0604020202020204" pitchFamily="34" charset="0"/>
                <a:hlinkClick r:id="rId4"/>
              </a:rPr>
              <a:t>[LINK]</a:t>
            </a:r>
            <a:endParaRPr lang="en-GB" sz="1100" b="0" i="0" u="none" strike="noStrike" dirty="0">
              <a:solidFill>
                <a:srgbClr val="222222"/>
              </a:solidFill>
              <a:effectLst/>
              <a:latin typeface="Arial" panose="020B0604020202020204" pitchFamily="34" charset="0"/>
            </a:endParaRPr>
          </a:p>
        </p:txBody>
      </p:sp>
      <p:sp>
        <p:nvSpPr>
          <p:cNvPr id="5" name="TextBox 4">
            <a:extLst>
              <a:ext uri="{FF2B5EF4-FFF2-40B4-BE49-F238E27FC236}">
                <a16:creationId xmlns:a16="http://schemas.microsoft.com/office/drawing/2014/main" id="{ACFFC9B5-4D24-1080-4D01-323E2F26F70D}"/>
              </a:ext>
            </a:extLst>
          </p:cNvPr>
          <p:cNvSpPr txBox="1"/>
          <p:nvPr/>
        </p:nvSpPr>
        <p:spPr>
          <a:xfrm>
            <a:off x="181103" y="6445870"/>
            <a:ext cx="4795800" cy="276999"/>
          </a:xfrm>
          <a:prstGeom prst="rect">
            <a:avLst/>
          </a:prstGeom>
          <a:noFill/>
        </p:spPr>
        <p:txBody>
          <a:bodyPr wrap="non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Data sources: UK GOV Fire statistics incident level datasets </a:t>
            </a:r>
            <a:r>
              <a:rPr lang="en-GB" sz="1200" dirty="0">
                <a:latin typeface="Helvetica Neue" panose="02000503000000020004" pitchFamily="2" charset="0"/>
                <a:ea typeface="Helvetica Neue" panose="02000503000000020004" pitchFamily="2" charset="0"/>
                <a:cs typeface="Helvetica Neue" panose="02000503000000020004" pitchFamily="2" charset="0"/>
                <a:hlinkClick r:id="rId2"/>
              </a:rPr>
              <a:t>[LINK]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D0644F8F-8795-4AD7-B470-F1301D8B8234}"/>
              </a:ext>
            </a:extLst>
          </p:cNvPr>
          <p:cNvSpPr txBox="1"/>
          <p:nvPr/>
        </p:nvSpPr>
        <p:spPr>
          <a:xfrm>
            <a:off x="9018827" y="5726196"/>
            <a:ext cx="1931670" cy="1107996"/>
          </a:xfrm>
          <a:prstGeom prst="rect">
            <a:avLst/>
          </a:prstGeom>
          <a:noFill/>
        </p:spPr>
        <p:txBody>
          <a:bodyPr wrap="squar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Disaster risk reduction</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Sciences</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Human Geography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North</a:t>
            </a:r>
          </a:p>
        </p:txBody>
      </p:sp>
      <p:sp>
        <p:nvSpPr>
          <p:cNvPr id="7" name="Slide Number Placeholder 3">
            <a:extLst>
              <a:ext uri="{FF2B5EF4-FFF2-40B4-BE49-F238E27FC236}">
                <a16:creationId xmlns:a16="http://schemas.microsoft.com/office/drawing/2014/main" id="{E3798C71-6379-2B04-C39A-BC0CC5779D37}"/>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09777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DB8586-7902-E44C-8FB7-72CC4F5B5DEE}"/>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latin typeface="Helvetica Neue Thin" panose="020B0403020202020204" pitchFamily="34" charset="0"/>
                <a:ea typeface="Helvetica Neue Thin" panose="020B0403020202020204" pitchFamily="34" charset="0"/>
              </a:rPr>
              <a:t>Example of secondary data: </a:t>
            </a:r>
            <a:r>
              <a:rPr lang="en-GB" sz="1800" b="1" dirty="0">
                <a:latin typeface="Helvetica Neue Thin" panose="020B0403020202020204" pitchFamily="34" charset="0"/>
                <a:ea typeface="Helvetica Neue Thin" panose="020B0403020202020204" pitchFamily="34" charset="0"/>
              </a:rPr>
              <a:t>Consumer Data Research Centre (UCL)</a:t>
            </a:r>
          </a:p>
        </p:txBody>
      </p:sp>
      <p:pic>
        <p:nvPicPr>
          <p:cNvPr id="4" name="Picture 3" descr="Graphical user interface, application, Teams&#10;&#10;Description automatically generated">
            <a:extLst>
              <a:ext uri="{FF2B5EF4-FFF2-40B4-BE49-F238E27FC236}">
                <a16:creationId xmlns:a16="http://schemas.microsoft.com/office/drawing/2014/main" id="{4894E559-3B47-2C47-AA1A-250603089265}"/>
              </a:ext>
            </a:extLst>
          </p:cNvPr>
          <p:cNvPicPr>
            <a:picLocks noChangeAspect="1"/>
          </p:cNvPicPr>
          <p:nvPr/>
        </p:nvPicPr>
        <p:blipFill>
          <a:blip r:embed="rId2"/>
          <a:stretch>
            <a:fillRect/>
          </a:stretch>
        </p:blipFill>
        <p:spPr>
          <a:xfrm>
            <a:off x="181103" y="604906"/>
            <a:ext cx="7818549" cy="5204221"/>
          </a:xfrm>
          <a:prstGeom prst="rect">
            <a:avLst/>
          </a:prstGeom>
        </p:spPr>
      </p:pic>
      <p:sp>
        <p:nvSpPr>
          <p:cNvPr id="7" name="TextBox 6">
            <a:extLst>
              <a:ext uri="{FF2B5EF4-FFF2-40B4-BE49-F238E27FC236}">
                <a16:creationId xmlns:a16="http://schemas.microsoft.com/office/drawing/2014/main" id="{2A1D29AF-2B4B-3441-818C-0570E4FA1248}"/>
              </a:ext>
            </a:extLst>
          </p:cNvPr>
          <p:cNvSpPr txBox="1"/>
          <p:nvPr/>
        </p:nvSpPr>
        <p:spPr>
          <a:xfrm>
            <a:off x="747869" y="6253094"/>
            <a:ext cx="534813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https://data.cdrc.ac.uk/search/type/dataset</a:t>
            </a:r>
            <a:r>
              <a:rPr lang="en-GB" dirty="0">
                <a:latin typeface="Helvetica Neue Thin" panose="020B0403020202020204" pitchFamily="34" charset="0"/>
                <a:ea typeface="Helvetica Neue Thin" panose="020B0403020202020204" pitchFamily="34" charset="0"/>
              </a:rPr>
              <a:t> </a:t>
            </a:r>
          </a:p>
        </p:txBody>
      </p:sp>
      <p:sp>
        <p:nvSpPr>
          <p:cNvPr id="5" name="TextBox 4">
            <a:extLst>
              <a:ext uri="{FF2B5EF4-FFF2-40B4-BE49-F238E27FC236}">
                <a16:creationId xmlns:a16="http://schemas.microsoft.com/office/drawing/2014/main" id="{2C884FD9-8625-D744-ABEC-C4FFDAB07A21}"/>
              </a:ext>
            </a:extLst>
          </p:cNvPr>
          <p:cNvSpPr txBox="1"/>
          <p:nvPr/>
        </p:nvSpPr>
        <p:spPr>
          <a:xfrm>
            <a:off x="8277097" y="604906"/>
            <a:ext cx="3733800" cy="2031325"/>
          </a:xfrm>
          <a:prstGeom prst="rect">
            <a:avLst/>
          </a:prstGeom>
          <a:noFill/>
        </p:spPr>
        <p:txBody>
          <a:bodyPr wrap="square" rtlCol="0">
            <a:spAutoFit/>
          </a:bodyPr>
          <a:lstStyle/>
          <a:p>
            <a:r>
              <a:rPr lang="en-GB" dirty="0">
                <a:latin typeface="Helvetica Neue Thin" panose="020B0403020202020204" pitchFamily="34" charset="0"/>
                <a:ea typeface="Helvetica Neue Thin" panose="020B0403020202020204" pitchFamily="34" charset="0"/>
              </a:rPr>
              <a:t>CDRC provides data for research to address societal and economic challenges in the UK.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Contains tonne of open, safeguarded and secure data.</a:t>
            </a:r>
          </a:p>
          <a:p>
            <a:endParaRPr lang="en-GB"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3E02125E-E71B-AC13-D356-2211C992AC4D}"/>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3486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FC3B608-6C50-1F41-B8FF-5B41ADF6462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5A1E7999-3BBC-0E40-B63C-5A4ADDE36DE3}"/>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b="1" dirty="0">
                <a:highlight>
                  <a:srgbClr val="D6D6D6"/>
                </a:highlight>
                <a:latin typeface="Helvetica Neue Thin" panose="020B0403020202020204" pitchFamily="34" charset="0"/>
                <a:ea typeface="Helvetica Neue Thin" panose="020B0403020202020204" pitchFamily="34" charset="0"/>
              </a:rPr>
              <a:t>Office for National Statistics (ONS)</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pic>
        <p:nvPicPr>
          <p:cNvPr id="5" name="Picture 4" descr="Graphical user interface, website&#10;&#10;Description automatically generated">
            <a:extLst>
              <a:ext uri="{FF2B5EF4-FFF2-40B4-BE49-F238E27FC236}">
                <a16:creationId xmlns:a16="http://schemas.microsoft.com/office/drawing/2014/main" id="{6A6A7E46-3EDF-F343-AA9F-2E93ED9D0771}"/>
              </a:ext>
            </a:extLst>
          </p:cNvPr>
          <p:cNvPicPr>
            <a:picLocks noChangeAspect="1"/>
          </p:cNvPicPr>
          <p:nvPr/>
        </p:nvPicPr>
        <p:blipFill>
          <a:blip r:embed="rId2"/>
          <a:stretch>
            <a:fillRect/>
          </a:stretch>
        </p:blipFill>
        <p:spPr>
          <a:xfrm>
            <a:off x="134180" y="576690"/>
            <a:ext cx="7865472" cy="6048756"/>
          </a:xfrm>
          <a:prstGeom prst="rect">
            <a:avLst/>
          </a:prstGeom>
        </p:spPr>
      </p:pic>
      <p:sp>
        <p:nvSpPr>
          <p:cNvPr id="6" name="TextBox 5">
            <a:extLst>
              <a:ext uri="{FF2B5EF4-FFF2-40B4-BE49-F238E27FC236}">
                <a16:creationId xmlns:a16="http://schemas.microsoft.com/office/drawing/2014/main" id="{1A451D71-954D-4D44-8270-1076144703A1}"/>
              </a:ext>
            </a:extLst>
          </p:cNvPr>
          <p:cNvSpPr txBox="1"/>
          <p:nvPr/>
        </p:nvSpPr>
        <p:spPr>
          <a:xfrm>
            <a:off x="8772162" y="98787"/>
            <a:ext cx="3227871"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LINK: </a:t>
            </a:r>
            <a:r>
              <a:rPr lang="en-GB" dirty="0">
                <a:latin typeface="Helvetica Neue Light" panose="02000403000000020004" pitchFamily="2" charset="0"/>
                <a:ea typeface="Helvetica Neue Light" panose="02000403000000020004" pitchFamily="2" charset="0"/>
                <a:hlinkClick r:id="rId3"/>
              </a:rPr>
              <a:t>https://www.ons.gov.uk</a:t>
            </a:r>
            <a:r>
              <a:rPr lang="en-GB" dirty="0">
                <a:latin typeface="Helvetica Neue Light" panose="02000403000000020004" pitchFamily="2" charset="0"/>
                <a:ea typeface="Helvetica Neue Light" panose="02000403000000020004" pitchFamily="2" charset="0"/>
              </a:rPr>
              <a:t> </a:t>
            </a:r>
          </a:p>
        </p:txBody>
      </p:sp>
      <p:sp>
        <p:nvSpPr>
          <p:cNvPr id="7" name="TextBox 6">
            <a:extLst>
              <a:ext uri="{FF2B5EF4-FFF2-40B4-BE49-F238E27FC236}">
                <a16:creationId xmlns:a16="http://schemas.microsoft.com/office/drawing/2014/main" id="{D07BE9C9-136A-C744-A418-0B30AA47247C}"/>
              </a:ext>
            </a:extLst>
          </p:cNvPr>
          <p:cNvSpPr txBox="1"/>
          <p:nvPr/>
        </p:nvSpPr>
        <p:spPr>
          <a:xfrm>
            <a:off x="8274205" y="923582"/>
            <a:ext cx="3425283" cy="4524315"/>
          </a:xfrm>
          <a:prstGeom prst="rect">
            <a:avLst/>
          </a:prstGeom>
          <a:noFill/>
        </p:spPr>
        <p:txBody>
          <a:bodyPr wrap="square" rtlCol="0">
            <a:spAutoFit/>
          </a:bodyPr>
          <a:lstStyle/>
          <a:p>
            <a:r>
              <a:rPr lang="en-GB" b="1" dirty="0">
                <a:latin typeface="Helvetica Neue Thin" panose="020B0403020202020204" pitchFamily="34" charset="0"/>
                <a:ea typeface="Helvetica Neue Thin" panose="020B0403020202020204" pitchFamily="34" charset="0"/>
              </a:rPr>
              <a:t>ABOUT ONS:</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It is responsible for the collation census data relating to the UK population, as well as the publication of statistics related to the UK economy, it’s population and wide range of societal matter as a whole.</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UK government makes use of these statistics for their policy and decision making.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Actual raw UK data can be found from ONS and UK GOV.</a:t>
            </a:r>
          </a:p>
        </p:txBody>
      </p:sp>
    </p:spTree>
    <p:extLst>
      <p:ext uri="{BB962C8B-B14F-4D97-AF65-F5344CB8AC3E}">
        <p14:creationId xmlns:p14="http://schemas.microsoft.com/office/powerpoint/2010/main" val="180696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26607" y="-17584"/>
            <a:ext cx="10515600" cy="1325563"/>
          </a:xfrm>
        </p:spPr>
        <p:txBody>
          <a:bodyPr anchor="ctr"/>
          <a:lstStyle/>
          <a:p>
            <a:pPr algn="ctr"/>
            <a:r>
              <a:rPr lang="en-GB" sz="3600" b="1" dirty="0">
                <a:latin typeface="Helvetica Neue Thin" panose="020B0403020202020204" pitchFamily="34" charset="0"/>
                <a:ea typeface="Helvetica Neue Thin" panose="020B0403020202020204" pitchFamily="34" charset="0"/>
              </a:rPr>
              <a:t>We covered some general techniques for data visualisation</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300348" y="1307979"/>
            <a:ext cx="10515600" cy="4351338"/>
          </a:xfrm>
        </p:spPr>
        <p:txBody>
          <a:bodyPr/>
          <a:lstStyle/>
          <a:p>
            <a:pPr marL="0" indent="0">
              <a:buNone/>
            </a:pPr>
            <a:r>
              <a:rPr lang="en-GB" sz="2400" dirty="0">
                <a:latin typeface="Helvetica Neue Thin" panose="020B0403020202020204" pitchFamily="34" charset="0"/>
                <a:ea typeface="Helvetica Neue Thin" panose="020B0403020202020204" pitchFamily="34" charset="0"/>
              </a:rPr>
              <a:t>Visualisations representing densities &amp; distributions of numerical data</a:t>
            </a:r>
          </a:p>
        </p:txBody>
      </p:sp>
      <p:pic>
        <p:nvPicPr>
          <p:cNvPr id="5" name="Picture 4" descr="Chart&#10;&#10;Description automatically generated with medium confidence">
            <a:extLst>
              <a:ext uri="{FF2B5EF4-FFF2-40B4-BE49-F238E27FC236}">
                <a16:creationId xmlns:a16="http://schemas.microsoft.com/office/drawing/2014/main" id="{A3A85164-05E0-CE47-B809-0CA3A68376A2}"/>
              </a:ext>
            </a:extLst>
          </p:cNvPr>
          <p:cNvPicPr>
            <a:picLocks noChangeAspect="1"/>
          </p:cNvPicPr>
          <p:nvPr/>
        </p:nvPicPr>
        <p:blipFill>
          <a:blip r:embed="rId3"/>
          <a:stretch>
            <a:fillRect/>
          </a:stretch>
        </p:blipFill>
        <p:spPr>
          <a:xfrm>
            <a:off x="607586" y="2151276"/>
            <a:ext cx="5166731" cy="1288856"/>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5C483C2A-1A32-A84E-9940-E788D0A989E4}"/>
              </a:ext>
            </a:extLst>
          </p:cNvPr>
          <p:cNvPicPr>
            <a:picLocks noChangeAspect="1"/>
          </p:cNvPicPr>
          <p:nvPr/>
        </p:nvPicPr>
        <p:blipFill>
          <a:blip r:embed="rId4"/>
          <a:stretch>
            <a:fillRect/>
          </a:stretch>
        </p:blipFill>
        <p:spPr>
          <a:xfrm>
            <a:off x="607587" y="3721513"/>
            <a:ext cx="5166730" cy="2581481"/>
          </a:xfrm>
          <a:prstGeom prst="rect">
            <a:avLst/>
          </a:prstGeom>
        </p:spPr>
      </p:pic>
      <p:pic>
        <p:nvPicPr>
          <p:cNvPr id="9" name="Picture 8" descr="Chart&#10;&#10;Description automatically generated">
            <a:extLst>
              <a:ext uri="{FF2B5EF4-FFF2-40B4-BE49-F238E27FC236}">
                <a16:creationId xmlns:a16="http://schemas.microsoft.com/office/drawing/2014/main" id="{6F4D2476-33BC-E345-A399-AEEC71F6F74F}"/>
              </a:ext>
            </a:extLst>
          </p:cNvPr>
          <p:cNvPicPr>
            <a:picLocks noChangeAspect="1"/>
          </p:cNvPicPr>
          <p:nvPr/>
        </p:nvPicPr>
        <p:blipFill>
          <a:blip r:embed="rId5"/>
          <a:stretch>
            <a:fillRect/>
          </a:stretch>
        </p:blipFill>
        <p:spPr>
          <a:xfrm>
            <a:off x="6086553" y="2151276"/>
            <a:ext cx="5166732" cy="1288856"/>
          </a:xfrm>
          <a:prstGeom prst="rect">
            <a:avLst/>
          </a:prstGeom>
        </p:spPr>
      </p:pic>
      <p:pic>
        <p:nvPicPr>
          <p:cNvPr id="11" name="Picture 10" descr="Chart&#10;&#10;Description automatically generated">
            <a:extLst>
              <a:ext uri="{FF2B5EF4-FFF2-40B4-BE49-F238E27FC236}">
                <a16:creationId xmlns:a16="http://schemas.microsoft.com/office/drawing/2014/main" id="{D927B737-F850-B74A-8A33-1B11B53A8456}"/>
              </a:ext>
            </a:extLst>
          </p:cNvPr>
          <p:cNvPicPr>
            <a:picLocks noChangeAspect="1"/>
          </p:cNvPicPr>
          <p:nvPr/>
        </p:nvPicPr>
        <p:blipFill>
          <a:blip r:embed="rId6"/>
          <a:stretch>
            <a:fillRect/>
          </a:stretch>
        </p:blipFill>
        <p:spPr>
          <a:xfrm>
            <a:off x="6086553" y="3721513"/>
            <a:ext cx="5166732" cy="1288856"/>
          </a:xfrm>
          <a:prstGeom prst="rect">
            <a:avLst/>
          </a:prstGeom>
        </p:spPr>
      </p:pic>
      <p:sp>
        <p:nvSpPr>
          <p:cNvPr id="12" name="TextBox 11">
            <a:extLst>
              <a:ext uri="{FF2B5EF4-FFF2-40B4-BE49-F238E27FC236}">
                <a16:creationId xmlns:a16="http://schemas.microsoft.com/office/drawing/2014/main" id="{B442AD8B-C5FE-A649-A6B2-66FE758FC267}"/>
              </a:ext>
            </a:extLst>
          </p:cNvPr>
          <p:cNvSpPr txBox="1"/>
          <p:nvPr/>
        </p:nvSpPr>
        <p:spPr>
          <a:xfrm>
            <a:off x="607586" y="1752488"/>
            <a:ext cx="5339923"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1. Plots for densities and distributions (numerical data)</a:t>
            </a:r>
          </a:p>
        </p:txBody>
      </p:sp>
      <p:sp>
        <p:nvSpPr>
          <p:cNvPr id="13" name="TextBox 12">
            <a:extLst>
              <a:ext uri="{FF2B5EF4-FFF2-40B4-BE49-F238E27FC236}">
                <a16:creationId xmlns:a16="http://schemas.microsoft.com/office/drawing/2014/main" id="{A456E86E-F7F2-3344-8281-A190A83BC520}"/>
              </a:ext>
            </a:extLst>
          </p:cNvPr>
          <p:cNvSpPr txBox="1"/>
          <p:nvPr/>
        </p:nvSpPr>
        <p:spPr>
          <a:xfrm>
            <a:off x="6086553" y="1763964"/>
            <a:ext cx="5314340"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2. Plots for proportions (qualitative or categorical data)</a:t>
            </a:r>
          </a:p>
        </p:txBody>
      </p:sp>
      <p:sp>
        <p:nvSpPr>
          <p:cNvPr id="14" name="TextBox 13">
            <a:extLst>
              <a:ext uri="{FF2B5EF4-FFF2-40B4-BE49-F238E27FC236}">
                <a16:creationId xmlns:a16="http://schemas.microsoft.com/office/drawing/2014/main" id="{54EDC1F5-FCF0-3445-B8E2-9E4EA1A5EE4F}"/>
              </a:ext>
            </a:extLst>
          </p:cNvPr>
          <p:cNvSpPr txBox="1"/>
          <p:nvPr/>
        </p:nvSpPr>
        <p:spPr>
          <a:xfrm rot="16200000">
            <a:off x="-274233" y="2623203"/>
            <a:ext cx="1055097"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Single variable</a:t>
            </a:r>
          </a:p>
        </p:txBody>
      </p:sp>
      <p:sp>
        <p:nvSpPr>
          <p:cNvPr id="15" name="TextBox 14">
            <a:extLst>
              <a:ext uri="{FF2B5EF4-FFF2-40B4-BE49-F238E27FC236}">
                <a16:creationId xmlns:a16="http://schemas.microsoft.com/office/drawing/2014/main" id="{CEA9727B-DE16-0E49-909F-33216EA4C33E}"/>
              </a:ext>
            </a:extLst>
          </p:cNvPr>
          <p:cNvSpPr txBox="1"/>
          <p:nvPr/>
        </p:nvSpPr>
        <p:spPr>
          <a:xfrm rot="16200000">
            <a:off x="-345194" y="4649010"/>
            <a:ext cx="1220206"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Multiple variables</a:t>
            </a:r>
          </a:p>
        </p:txBody>
      </p:sp>
      <p:sp>
        <p:nvSpPr>
          <p:cNvPr id="16" name="TextBox 15">
            <a:extLst>
              <a:ext uri="{FF2B5EF4-FFF2-40B4-BE49-F238E27FC236}">
                <a16:creationId xmlns:a16="http://schemas.microsoft.com/office/drawing/2014/main" id="{D8308D65-77FE-E845-A475-0F73E523DAF6}"/>
              </a:ext>
            </a:extLst>
          </p:cNvPr>
          <p:cNvSpPr txBox="1"/>
          <p:nvPr/>
        </p:nvSpPr>
        <p:spPr>
          <a:xfrm>
            <a:off x="122510" y="6373870"/>
            <a:ext cx="493635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Source: Fundamentals of Data Visualization [</a:t>
            </a:r>
            <a:r>
              <a:rPr lang="en-GB" dirty="0">
                <a:latin typeface="Helvetica Neue Thin" panose="020B0403020202020204" pitchFamily="34" charset="0"/>
                <a:ea typeface="Helvetica Neue Thin" panose="020B0403020202020204" pitchFamily="34" charset="0"/>
                <a:hlinkClick r:id="rId7"/>
              </a:rPr>
              <a:t>LINK</a:t>
            </a:r>
            <a:r>
              <a:rPr lang="en-GB" dirty="0">
                <a:latin typeface="Helvetica Neue Thin" panose="020B0403020202020204" pitchFamily="34" charset="0"/>
                <a:ea typeface="Helvetica Neue Thin" panose="020B0403020202020204" pitchFamily="34" charset="0"/>
              </a:rPr>
              <a:t>]</a:t>
            </a:r>
          </a:p>
        </p:txBody>
      </p:sp>
      <p:sp>
        <p:nvSpPr>
          <p:cNvPr id="17" name="Slide Number Placeholder 3">
            <a:extLst>
              <a:ext uri="{FF2B5EF4-FFF2-40B4-BE49-F238E27FC236}">
                <a16:creationId xmlns:a16="http://schemas.microsoft.com/office/drawing/2014/main" id="{2865DB4F-0A16-A84E-9CCB-C46BBE185C0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1250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CE92F-99FF-95AE-8EDD-C7577F16BDA1}"/>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b="1" dirty="0">
                <a:latin typeface="Helvetica Neue Thin" panose="020B0403020202020204" pitchFamily="34" charset="0"/>
                <a:ea typeface="Helvetica Neue Thin" panose="020B0403020202020204" pitchFamily="34" charset="0"/>
              </a:rPr>
              <a:t>Examples of open secondary data</a:t>
            </a:r>
            <a:r>
              <a:rPr lang="en-GB" b="1" dirty="0">
                <a:latin typeface="Helvetica Neue Thin" panose="020B0403020202020204" pitchFamily="34" charset="0"/>
                <a:ea typeface="Helvetica Neue Thin" panose="020B0403020202020204" pitchFamily="34" charset="0"/>
              </a:rPr>
              <a:t> for social and political research in UK</a:t>
            </a:r>
            <a:endParaRPr lang="en-GB" sz="1800" b="1" dirty="0">
              <a:latin typeface="Helvetica Neue Thin" panose="020B0403020202020204" pitchFamily="34" charset="0"/>
              <a:ea typeface="Helvetica Neue Thin" panose="020B0403020202020204" pitchFamily="34" charset="0"/>
            </a:endParaRPr>
          </a:p>
        </p:txBody>
      </p:sp>
      <p:pic>
        <p:nvPicPr>
          <p:cNvPr id="5" name="Picture 4" descr="Graphical user interface, text, application&#10;&#10;Description automatically generated">
            <a:hlinkClick r:id="rId2"/>
            <a:extLst>
              <a:ext uri="{FF2B5EF4-FFF2-40B4-BE49-F238E27FC236}">
                <a16:creationId xmlns:a16="http://schemas.microsoft.com/office/drawing/2014/main" id="{FD10E738-A480-9C33-9AE0-FD2E5BB69EB8}"/>
              </a:ext>
            </a:extLst>
          </p:cNvPr>
          <p:cNvPicPr>
            <a:picLocks noChangeAspect="1"/>
          </p:cNvPicPr>
          <p:nvPr/>
        </p:nvPicPr>
        <p:blipFill rotWithShape="1">
          <a:blip r:embed="rId3"/>
          <a:srcRect r="46408"/>
          <a:stretch/>
        </p:blipFill>
        <p:spPr>
          <a:xfrm>
            <a:off x="552575" y="646093"/>
            <a:ext cx="4383738" cy="2566562"/>
          </a:xfrm>
          <a:prstGeom prst="rect">
            <a:avLst/>
          </a:prstGeom>
        </p:spPr>
      </p:pic>
      <p:pic>
        <p:nvPicPr>
          <p:cNvPr id="7" name="Picture 6" descr="A picture containing graphical user interface&#10;&#10;Description automatically generated">
            <a:hlinkClick r:id="rId4"/>
            <a:extLst>
              <a:ext uri="{FF2B5EF4-FFF2-40B4-BE49-F238E27FC236}">
                <a16:creationId xmlns:a16="http://schemas.microsoft.com/office/drawing/2014/main" id="{EF5879A4-6435-DEDD-B789-BE693E372930}"/>
              </a:ext>
            </a:extLst>
          </p:cNvPr>
          <p:cNvPicPr>
            <a:picLocks noChangeAspect="1"/>
          </p:cNvPicPr>
          <p:nvPr/>
        </p:nvPicPr>
        <p:blipFill>
          <a:blip r:embed="rId5"/>
          <a:stretch>
            <a:fillRect/>
          </a:stretch>
        </p:blipFill>
        <p:spPr>
          <a:xfrm>
            <a:off x="6809857" y="510225"/>
            <a:ext cx="5006091" cy="135524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E4E8409E-2C0D-FD46-478A-16B1F129923D}"/>
              </a:ext>
            </a:extLst>
          </p:cNvPr>
          <p:cNvPicPr>
            <a:picLocks noChangeAspect="1"/>
          </p:cNvPicPr>
          <p:nvPr/>
        </p:nvPicPr>
        <p:blipFill>
          <a:blip r:embed="rId6"/>
          <a:stretch>
            <a:fillRect/>
          </a:stretch>
        </p:blipFill>
        <p:spPr>
          <a:xfrm>
            <a:off x="4679489" y="3113975"/>
            <a:ext cx="5326314" cy="1731052"/>
          </a:xfrm>
          <a:prstGeom prst="rect">
            <a:avLst/>
          </a:prstGeom>
        </p:spPr>
      </p:pic>
      <p:pic>
        <p:nvPicPr>
          <p:cNvPr id="11" name="Picture 10" descr="Logo, company name&#10;&#10;Description automatically generated">
            <a:hlinkClick r:id="rId7"/>
            <a:extLst>
              <a:ext uri="{FF2B5EF4-FFF2-40B4-BE49-F238E27FC236}">
                <a16:creationId xmlns:a16="http://schemas.microsoft.com/office/drawing/2014/main" id="{DA92A84E-A38E-B674-AECE-FA35B7381E83}"/>
              </a:ext>
            </a:extLst>
          </p:cNvPr>
          <p:cNvPicPr>
            <a:picLocks noChangeAspect="1"/>
          </p:cNvPicPr>
          <p:nvPr/>
        </p:nvPicPr>
        <p:blipFill>
          <a:blip r:embed="rId8"/>
          <a:stretch>
            <a:fillRect/>
          </a:stretch>
        </p:blipFill>
        <p:spPr>
          <a:xfrm>
            <a:off x="299939" y="3935126"/>
            <a:ext cx="4064573" cy="2438744"/>
          </a:xfrm>
          <a:prstGeom prst="rect">
            <a:avLst/>
          </a:prstGeom>
        </p:spPr>
      </p:pic>
      <p:pic>
        <p:nvPicPr>
          <p:cNvPr id="13" name="Picture 12">
            <a:hlinkClick r:id="rId9"/>
            <a:extLst>
              <a:ext uri="{FF2B5EF4-FFF2-40B4-BE49-F238E27FC236}">
                <a16:creationId xmlns:a16="http://schemas.microsoft.com/office/drawing/2014/main" id="{068C0F9C-C4A3-56CF-7EBE-EABD3BB3F698}"/>
              </a:ext>
            </a:extLst>
          </p:cNvPr>
          <p:cNvPicPr>
            <a:picLocks noChangeAspect="1"/>
          </p:cNvPicPr>
          <p:nvPr/>
        </p:nvPicPr>
        <p:blipFill>
          <a:blip r:embed="rId10"/>
          <a:stretch>
            <a:fillRect/>
          </a:stretch>
        </p:blipFill>
        <p:spPr>
          <a:xfrm>
            <a:off x="5876822" y="5863727"/>
            <a:ext cx="3684705" cy="703988"/>
          </a:xfrm>
          <a:prstGeom prst="rect">
            <a:avLst/>
          </a:prstGeom>
        </p:spPr>
      </p:pic>
      <p:pic>
        <p:nvPicPr>
          <p:cNvPr id="15" name="Picture 14">
            <a:hlinkClick r:id="rId11"/>
            <a:extLst>
              <a:ext uri="{FF2B5EF4-FFF2-40B4-BE49-F238E27FC236}">
                <a16:creationId xmlns:a16="http://schemas.microsoft.com/office/drawing/2014/main" id="{B2FD62BC-B41E-A5D9-233C-A1696DC29017}"/>
              </a:ext>
            </a:extLst>
          </p:cNvPr>
          <p:cNvPicPr>
            <a:picLocks noChangeAspect="1"/>
          </p:cNvPicPr>
          <p:nvPr/>
        </p:nvPicPr>
        <p:blipFill>
          <a:blip r:embed="rId12"/>
          <a:stretch>
            <a:fillRect/>
          </a:stretch>
        </p:blipFill>
        <p:spPr>
          <a:xfrm>
            <a:off x="5876822" y="4896669"/>
            <a:ext cx="4829063" cy="701250"/>
          </a:xfrm>
          <a:prstGeom prst="rect">
            <a:avLst/>
          </a:prstGeom>
        </p:spPr>
      </p:pic>
      <p:pic>
        <p:nvPicPr>
          <p:cNvPr id="6" name="Picture 5" descr="Purple letters and numbers on a white background&#10;&#10;Description automatically generated">
            <a:extLst>
              <a:ext uri="{FF2B5EF4-FFF2-40B4-BE49-F238E27FC236}">
                <a16:creationId xmlns:a16="http://schemas.microsoft.com/office/drawing/2014/main" id="{D7B032A6-3CAD-4FCE-7AA9-148255E51BEA}"/>
              </a:ext>
            </a:extLst>
          </p:cNvPr>
          <p:cNvPicPr>
            <a:picLocks noChangeAspect="1"/>
          </p:cNvPicPr>
          <p:nvPr/>
        </p:nvPicPr>
        <p:blipFill>
          <a:blip r:embed="rId13"/>
          <a:stretch>
            <a:fillRect/>
          </a:stretch>
        </p:blipFill>
        <p:spPr>
          <a:xfrm>
            <a:off x="7923051" y="2039058"/>
            <a:ext cx="2979771" cy="1173597"/>
          </a:xfrm>
          <a:prstGeom prst="rect">
            <a:avLst/>
          </a:prstGeom>
        </p:spPr>
      </p:pic>
      <p:sp>
        <p:nvSpPr>
          <p:cNvPr id="8" name="TextBox 7">
            <a:extLst>
              <a:ext uri="{FF2B5EF4-FFF2-40B4-BE49-F238E27FC236}">
                <a16:creationId xmlns:a16="http://schemas.microsoft.com/office/drawing/2014/main" id="{6AB3D0F3-8D49-91FD-10B7-984741EC3137}"/>
              </a:ext>
            </a:extLst>
          </p:cNvPr>
          <p:cNvSpPr txBox="1"/>
          <p:nvPr/>
        </p:nvSpPr>
        <p:spPr>
          <a:xfrm>
            <a:off x="11052948" y="2019570"/>
            <a:ext cx="811441"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hlinkClick r:id="rId14"/>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06D83200-740E-5566-7FFE-1E78D62CF072}"/>
              </a:ext>
            </a:extLst>
          </p:cNvPr>
          <p:cNvSpPr txBox="1"/>
          <p:nvPr/>
        </p:nvSpPr>
        <p:spPr>
          <a:xfrm>
            <a:off x="9592870" y="6244263"/>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9"/>
              </a:rPr>
              <a:t>[LINK]</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23D4BE7-FE22-2365-B97C-C77E7FE63166}"/>
              </a:ext>
            </a:extLst>
          </p:cNvPr>
          <p:cNvSpPr txBox="1"/>
          <p:nvPr/>
        </p:nvSpPr>
        <p:spPr>
          <a:xfrm>
            <a:off x="10733262" y="5228587"/>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15"/>
              </a:rPr>
              <a:t>[LINK]</a:t>
            </a:r>
            <a:endParaRPr lang="en-GB"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90FD358-CA42-173F-BB05-2DEDEF8CC270}"/>
              </a:ext>
            </a:extLst>
          </p:cNvPr>
          <p:cNvSpPr txBox="1"/>
          <p:nvPr/>
        </p:nvSpPr>
        <p:spPr>
          <a:xfrm>
            <a:off x="9914678" y="3565794"/>
            <a:ext cx="1361270"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IMD: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16"/>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777F46B7-3ACF-8789-5936-4F51E91C8927}"/>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62709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Merits &amp; Limitations</a:t>
            </a:r>
          </a:p>
        </p:txBody>
      </p:sp>
      <p:sp>
        <p:nvSpPr>
          <p:cNvPr id="2" name="Slide Number Placeholder 3">
            <a:extLst>
              <a:ext uri="{FF2B5EF4-FFF2-40B4-BE49-F238E27FC236}">
                <a16:creationId xmlns:a16="http://schemas.microsoft.com/office/drawing/2014/main" id="{CD5AD59A-E417-8BAE-935F-24C79B56E5E2}"/>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95629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Primary data sources</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Data collected is always up-to date</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Relevant and specific to user’s research aims and objectives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and greater of understanding about the nature and content of the dataset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of accuracy as long as you do whatever it is in your power to minimise all kinds of systematic errors in the data collection process (ensuring </a:t>
            </a:r>
            <a:r>
              <a:rPr lang="en-GB" sz="1800" b="1" dirty="0">
                <a:latin typeface="Helvetica Neue Thin" panose="020B0403020202020204" pitchFamily="34" charset="0"/>
                <a:ea typeface="Helvetica Neue Thin" panose="020B0403020202020204" pitchFamily="34" charset="0"/>
              </a:rPr>
              <a:t>Internal Validity</a:t>
            </a:r>
            <a:r>
              <a:rPr lang="en-GB" sz="1800" dirty="0">
                <a:latin typeface="Helvetica Neue Thin" panose="020B0403020202020204" pitchFamily="34" charset="0"/>
                <a:ea typeface="Helvetica Neue Thin" panose="020B0403020202020204" pitchFamily="34" charset="0"/>
              </a:rPr>
              <a:t>)</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Depending on the study design – data collection is a very time consuming and expensive process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If you are collecting personal and sensitive data, you must </a:t>
            </a:r>
            <a:r>
              <a:rPr lang="en-GB" sz="1800" b="1" dirty="0">
                <a:latin typeface="Helvetica Neue Thin" panose="020B0403020202020204" pitchFamily="34" charset="0"/>
                <a:ea typeface="Helvetica Neue Thin" panose="020B0403020202020204" pitchFamily="34" charset="0"/>
              </a:rPr>
              <a:t>apply</a:t>
            </a:r>
            <a:r>
              <a:rPr lang="en-GB" sz="1800" dirty="0">
                <a:latin typeface="Helvetica Neue Thin" panose="020B0403020202020204" pitchFamily="34" charset="0"/>
                <a:ea typeface="Helvetica Neue Thin" panose="020B0403020202020204" pitchFamily="34" charset="0"/>
              </a:rPr>
              <a:t> for ethnical approval before going out to get your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will have to clean, manage and maintain your own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Possibility to falsify his/her data since one has his/her autonomy over the data</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788B971A-31A6-F976-C4AB-EA6140ED8950}"/>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401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Secondary data sources [2]</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Ease of access and low cost, or even free if the data is from an open-source platform.</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Time-saving, especially if the data has already been processed and cleaned</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Unlike primary data; secondary data are often collected routinely hence allowing for longitudinal analysis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Often secondary data are combined with different sources making it have a variety of variables.</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have no control over the quality</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secondary data might not be specific to your needs </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data can be biased in favour of the one whose gathered it. User will not know of this data artefact!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are not the owner and will never have full understanding of its nature &amp; how it was collected (i.e., its essentially a “Blackbox”)</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96D7543B-C829-E2CE-5320-05222786E06E}"/>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054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Brief notes on Study Design &amp; Sampling</a:t>
            </a:r>
          </a:p>
        </p:txBody>
      </p:sp>
      <p:sp>
        <p:nvSpPr>
          <p:cNvPr id="2" name="Slide Number Placeholder 3">
            <a:extLst>
              <a:ext uri="{FF2B5EF4-FFF2-40B4-BE49-F238E27FC236}">
                <a16:creationId xmlns:a16="http://schemas.microsoft.com/office/drawing/2014/main" id="{C3CC584E-C6DD-1FEC-A0A7-47A8970F5486}"/>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94942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4B897-7691-A2E3-EA8F-6E31B55EC5A5}"/>
              </a:ext>
            </a:extLst>
          </p:cNvPr>
          <p:cNvSpPr/>
          <p:nvPr/>
        </p:nvSpPr>
        <p:spPr>
          <a:xfrm>
            <a:off x="197963" y="1960775"/>
            <a:ext cx="11707166" cy="1923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5F423F4-9FA9-7E49-8444-0E7F625CAEC6}"/>
              </a:ext>
            </a:extLst>
          </p:cNvPr>
          <p:cNvSpPr>
            <a:spLocks noGrp="1"/>
          </p:cNvSpPr>
          <p:nvPr>
            <p:ph idx="1"/>
          </p:nvPr>
        </p:nvSpPr>
        <p:spPr>
          <a:xfrm>
            <a:off x="318247" y="1159497"/>
            <a:ext cx="11586882" cy="5528173"/>
          </a:xfrm>
        </p:spPr>
        <p:txBody>
          <a:bodyPr>
            <a:norm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“Research Design typically refers to the investigator’s strategy or plan for tackling a research question through collection of data, analysis and interpretation of such data, and finally a thorough discussion of that said data.”</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In other words, or simply put it in plain English:</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 it’s someone’s blueprint for answering a research question”    </a:t>
            </a:r>
          </a:p>
        </p:txBody>
      </p:sp>
      <p:pic>
        <p:nvPicPr>
          <p:cNvPr id="2" name="Picture 1">
            <a:extLst>
              <a:ext uri="{FF2B5EF4-FFF2-40B4-BE49-F238E27FC236}">
                <a16:creationId xmlns:a16="http://schemas.microsoft.com/office/drawing/2014/main" id="{AFF5A528-7EF8-F21B-4A79-D7469F783203}"/>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98048341-C24B-1140-7EDC-4096F7302054}"/>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481985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5045C9-2B26-DB85-0895-40582F450349}"/>
              </a:ext>
            </a:extLst>
          </p:cNvPr>
          <p:cNvSpPr/>
          <p:nvPr/>
        </p:nvSpPr>
        <p:spPr>
          <a:xfrm>
            <a:off x="90561" y="2083323"/>
            <a:ext cx="6090749" cy="462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6D5587-6B74-8B4E-8B83-6ED2E7D589B0}"/>
              </a:ext>
            </a:extLst>
          </p:cNvPr>
          <p:cNvSpPr>
            <a:spLocks noGrp="1"/>
          </p:cNvSpPr>
          <p:nvPr>
            <p:ph type="title"/>
          </p:nvPr>
        </p:nvSpPr>
        <p:spPr>
          <a:xfrm>
            <a:off x="410135" y="1216059"/>
            <a:ext cx="11371729" cy="725864"/>
          </a:xfrm>
        </p:spPr>
        <p:txBody>
          <a:body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Types of Research Design</a:t>
            </a:r>
          </a:p>
        </p:txBody>
      </p:sp>
      <p:sp>
        <p:nvSpPr>
          <p:cNvPr id="3" name="Content Placeholder 2">
            <a:extLst>
              <a:ext uri="{FF2B5EF4-FFF2-40B4-BE49-F238E27FC236}">
                <a16:creationId xmlns:a16="http://schemas.microsoft.com/office/drawing/2014/main" id="{95AC40FB-C6CD-B149-BE83-9AD660197836}"/>
              </a:ext>
            </a:extLst>
          </p:cNvPr>
          <p:cNvSpPr>
            <a:spLocks noGrp="1"/>
          </p:cNvSpPr>
          <p:nvPr>
            <p:ph sz="half" idx="1"/>
          </p:nvPr>
        </p:nvSpPr>
        <p:spPr>
          <a:xfrm>
            <a:off x="168649" y="2243579"/>
            <a:ext cx="6090749" cy="4312048"/>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Quantitative</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researcher to derive meaningful insight (or empirical evidence) about certain phenomena through analysis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information</a:t>
            </a:r>
          </a:p>
          <a:p>
            <a:pPr marL="0" indent="0">
              <a:lnSpc>
                <a:spcPct val="100000"/>
              </a:lnSpc>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Descriptive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Observational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Experimental Studies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Purpose: Evidence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causality</a:t>
            </a:r>
            <a:r>
              <a:rPr lang="en-US" sz="1800" dirty="0">
                <a:latin typeface="Helvetica Neue" panose="02000503000000020004" pitchFamily="2" charset="0"/>
                <a:ea typeface="Helvetica Neue" panose="02000503000000020004" pitchFamily="2" charset="0"/>
                <a:cs typeface="Helvetica Neue" panose="02000503000000020004" pitchFamily="2" charset="0"/>
              </a:rPr>
              <a:t> (or an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Internal validity</a:t>
            </a:r>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External validity</a:t>
            </a:r>
          </a:p>
          <a:p>
            <a:pPr marL="0" indent="0">
              <a:buNone/>
            </a:pPr>
            <a:endParaRPr lang="en-US" dirty="0"/>
          </a:p>
          <a:p>
            <a:pPr marL="0" indent="0">
              <a:buNone/>
            </a:pPr>
            <a:endParaRPr lang="en-US" sz="2000" dirty="0"/>
          </a:p>
          <a:p>
            <a:pPr marL="0" indent="0">
              <a:buNone/>
            </a:pPr>
            <a:endParaRPr lang="en-US" dirty="0"/>
          </a:p>
        </p:txBody>
      </p:sp>
      <p:sp>
        <p:nvSpPr>
          <p:cNvPr id="4" name="Content Placeholder 3">
            <a:extLst>
              <a:ext uri="{FF2B5EF4-FFF2-40B4-BE49-F238E27FC236}">
                <a16:creationId xmlns:a16="http://schemas.microsoft.com/office/drawing/2014/main" id="{674BD943-9619-C243-BB60-61A596875A5D}"/>
              </a:ext>
            </a:extLst>
          </p:cNvPr>
          <p:cNvSpPr>
            <a:spLocks noGrp="1"/>
          </p:cNvSpPr>
          <p:nvPr>
            <p:ph sz="half" idx="2"/>
          </p:nvPr>
        </p:nvSpPr>
        <p:spPr>
          <a:xfrm>
            <a:off x="6337486" y="2163450"/>
            <a:ext cx="5685865" cy="4542148"/>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Qualitative</a:t>
            </a:r>
            <a:r>
              <a:rPr lang="en-US" b="1" dirty="0">
                <a:latin typeface="Helvetica Neue" panose="02000503000000020004" pitchFamily="2" charset="0"/>
                <a:ea typeface="Helvetica Neue" panose="02000503000000020004" pitchFamily="2" charset="0"/>
                <a:cs typeface="Helvetica Neue" panose="02000503000000020004" pitchFamily="2" charset="0"/>
              </a:rPr>
              <a:t> </a:t>
            </a:r>
          </a:p>
          <a:p>
            <a:pPr marL="0" indent="0" algn="ctr">
              <a:buNone/>
            </a:pPr>
            <a:endParaRPr lang="en-US" sz="2000" b="1" dirty="0">
              <a:latin typeface="Century" panose="02040604050505020304" pitchFamily="18"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investigator to gain meaningful insight (or empirical evidence) of certain phenomena through the study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non-numerical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pieces of information</a:t>
            </a:r>
          </a:p>
          <a:p>
            <a:pPr marL="0" indent="0">
              <a:buNone/>
            </a:pPr>
            <a:endParaRPr lang="en-US" sz="2000" dirty="0"/>
          </a:p>
        </p:txBody>
      </p:sp>
      <p:pic>
        <p:nvPicPr>
          <p:cNvPr id="5" name="Picture 4">
            <a:extLst>
              <a:ext uri="{FF2B5EF4-FFF2-40B4-BE49-F238E27FC236}">
                <a16:creationId xmlns:a16="http://schemas.microsoft.com/office/drawing/2014/main" id="{0E02EA4C-66DC-FA41-B4A7-174ADDD1559D}"/>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50685CF4-1CC2-9DCF-8113-6D45533F24B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4839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C7066F-4D42-F844-AEFA-CE7BCBF674EB}"/>
              </a:ext>
            </a:extLst>
          </p:cNvPr>
          <p:cNvGraphicFramePr>
            <a:graphicFrameLocks noGrp="1"/>
          </p:cNvGraphicFramePr>
          <p:nvPr>
            <p:extLst>
              <p:ext uri="{D42A27DB-BD31-4B8C-83A1-F6EECF244321}">
                <p14:modId xmlns:p14="http://schemas.microsoft.com/office/powerpoint/2010/main" val="3030214068"/>
              </p:ext>
            </p:extLst>
          </p:nvPr>
        </p:nvGraphicFramePr>
        <p:xfrm>
          <a:off x="134470" y="752428"/>
          <a:ext cx="11958917" cy="4995103"/>
        </p:xfrm>
        <a:graphic>
          <a:graphicData uri="http://schemas.openxmlformats.org/drawingml/2006/table">
            <a:tbl>
              <a:tblPr firstRow="1" bandRow="1">
                <a:tableStyleId>{5940675A-B579-460E-94D1-54222C63F5DA}</a:tableStyleId>
              </a:tblPr>
              <a:tblGrid>
                <a:gridCol w="1987078">
                  <a:extLst>
                    <a:ext uri="{9D8B030D-6E8A-4147-A177-3AD203B41FA5}">
                      <a16:colId xmlns:a16="http://schemas.microsoft.com/office/drawing/2014/main" val="4259901537"/>
                    </a:ext>
                  </a:extLst>
                </a:gridCol>
                <a:gridCol w="4502823">
                  <a:extLst>
                    <a:ext uri="{9D8B030D-6E8A-4147-A177-3AD203B41FA5}">
                      <a16:colId xmlns:a16="http://schemas.microsoft.com/office/drawing/2014/main" val="939083677"/>
                    </a:ext>
                  </a:extLst>
                </a:gridCol>
                <a:gridCol w="5469016">
                  <a:extLst>
                    <a:ext uri="{9D8B030D-6E8A-4147-A177-3AD203B41FA5}">
                      <a16:colId xmlns:a16="http://schemas.microsoft.com/office/drawing/2014/main" val="2171245584"/>
                    </a:ext>
                  </a:extLst>
                </a:gridCol>
              </a:tblGrid>
              <a:tr h="575503">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Type</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Study Design</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Properties</a:t>
                      </a:r>
                    </a:p>
                  </a:txBody>
                  <a:tcPr/>
                </a:tc>
                <a:extLst>
                  <a:ext uri="{0D108BD9-81ED-4DB2-BD59-A6C34878D82A}">
                    <a16:rowId xmlns:a16="http://schemas.microsoft.com/office/drawing/2014/main" val="4076964978"/>
                  </a:ext>
                </a:extLst>
              </a:tr>
              <a:tr h="79131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Descriptive</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Ecological (or geographic)</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Cross-sectional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Unit of observation are at group- or aggregated level (e.g., geographic unit)</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Data is collected on a single snap in time, and its useful for generating further hypothesis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02815494"/>
                  </a:ext>
                </a:extLst>
              </a:tr>
              <a:tr h="88303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Observational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Case-control</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Cohort (or longitudinal)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already occurred. The time frame is a retrospective analysis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not happened yet. The time frame is a prospective analysis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261869714"/>
                  </a:ext>
                </a:extLst>
              </a:tr>
              <a:tr h="654711">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Experimental</a:t>
                      </a:r>
                    </a:p>
                  </a:txBody>
                  <a:tcPr/>
                </a:tc>
                <a:tc>
                  <a:txBody>
                    <a:bodyPr/>
                    <a:lstStyle/>
                    <a:p>
                      <a:pPr marL="342900" indent="-342900">
                        <a:buFont typeface="Arial" panose="020B0604020202020204" pitchFamily="34" charset="0"/>
                        <a:buChar char="•"/>
                      </a:pPr>
                      <a:r>
                        <a:rPr lang="en-GB" sz="1600" b="0" i="0" noProof="0" dirty="0">
                          <a:latin typeface="Helvetica Neue" panose="02000503000000020004" pitchFamily="2" charset="0"/>
                          <a:ea typeface="Helvetica Neue" panose="02000503000000020004" pitchFamily="2" charset="0"/>
                          <a:cs typeface="Helvetica Neue" panose="02000503000000020004" pitchFamily="2" charset="0"/>
                        </a:rPr>
                        <a:t>Randomised</a:t>
                      </a:r>
                      <a:r>
                        <a:rPr lang="en-US" sz="1600" b="0" i="0" dirty="0">
                          <a:latin typeface="Helvetica Neue" panose="02000503000000020004" pitchFamily="2" charset="0"/>
                          <a:ea typeface="Helvetica Neue" panose="02000503000000020004" pitchFamily="2" charset="0"/>
                          <a:cs typeface="Helvetica Neue" panose="02000503000000020004" pitchFamily="2" charset="0"/>
                        </a:rPr>
                        <a:t> control trials (RCT)*</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in an actual test group(s) (e.g., intervention, effectiveness of a teaching programme, clinical trials for a vaccine)</a:t>
                      </a:r>
                    </a:p>
                  </a:txBody>
                  <a:tcPr/>
                </a:tc>
                <a:extLst>
                  <a:ext uri="{0D108BD9-81ED-4DB2-BD59-A6C34878D82A}">
                    <a16:rowId xmlns:a16="http://schemas.microsoft.com/office/drawing/2014/main" val="2120326"/>
                  </a:ext>
                </a:extLst>
              </a:tr>
            </a:tbl>
          </a:graphicData>
        </a:graphic>
      </p:graphicFrame>
      <p:sp>
        <p:nvSpPr>
          <p:cNvPr id="5" name="Title 1">
            <a:extLst>
              <a:ext uri="{FF2B5EF4-FFF2-40B4-BE49-F238E27FC236}">
                <a16:creationId xmlns:a16="http://schemas.microsoft.com/office/drawing/2014/main" id="{15394AA8-953B-FF48-AC6B-A77E54D0412D}"/>
              </a:ext>
            </a:extLst>
          </p:cNvPr>
          <p:cNvSpPr>
            <a:spLocks noGrp="1"/>
          </p:cNvSpPr>
          <p:nvPr>
            <p:ph type="title"/>
          </p:nvPr>
        </p:nvSpPr>
        <p:spPr>
          <a:xfrm>
            <a:off x="134470" y="85316"/>
            <a:ext cx="3765962" cy="368006"/>
          </a:xfrm>
        </p:spPr>
        <p:txBody>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Types of Study Design </a:t>
            </a:r>
          </a:p>
        </p:txBody>
      </p:sp>
      <p:sp>
        <p:nvSpPr>
          <p:cNvPr id="6" name="TextBox 5">
            <a:extLst>
              <a:ext uri="{FF2B5EF4-FFF2-40B4-BE49-F238E27FC236}">
                <a16:creationId xmlns:a16="http://schemas.microsoft.com/office/drawing/2014/main" id="{77D5FA1C-19D3-974F-8AED-43C580E1A977}"/>
              </a:ext>
            </a:extLst>
          </p:cNvPr>
          <p:cNvSpPr txBox="1"/>
          <p:nvPr/>
        </p:nvSpPr>
        <p:spPr>
          <a:xfrm>
            <a:off x="134470" y="6105572"/>
            <a:ext cx="9235773" cy="400110"/>
          </a:xfrm>
          <a:prstGeom prst="rect">
            <a:avLst/>
          </a:prstGeom>
          <a:no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Pilot study is a special cases as it could be anyone of these study designs </a:t>
            </a:r>
          </a:p>
        </p:txBody>
      </p:sp>
      <p:sp>
        <p:nvSpPr>
          <p:cNvPr id="3" name="Slide Number Placeholder 3">
            <a:extLst>
              <a:ext uri="{FF2B5EF4-FFF2-40B4-BE49-F238E27FC236}">
                <a16:creationId xmlns:a16="http://schemas.microsoft.com/office/drawing/2014/main" id="{8B54B210-73CB-C5DC-D322-4F17CC6E4B88}"/>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744600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table displaying a comparison of quantitative-based study designs. ">
            <a:extLst>
              <a:ext uri="{FF2B5EF4-FFF2-40B4-BE49-F238E27FC236}">
                <a16:creationId xmlns:a16="http://schemas.microsoft.com/office/drawing/2014/main" id="{564480A4-0226-0A6A-E56C-D106F23B6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12" y="1243886"/>
            <a:ext cx="11846775" cy="4166021"/>
          </a:xfrm>
          <a:prstGeom prst="rect">
            <a:avLst/>
          </a:prstGeom>
        </p:spPr>
      </p:pic>
      <p:sp>
        <p:nvSpPr>
          <p:cNvPr id="3" name="Title 1">
            <a:extLst>
              <a:ext uri="{FF2B5EF4-FFF2-40B4-BE49-F238E27FC236}">
                <a16:creationId xmlns:a16="http://schemas.microsoft.com/office/drawing/2014/main" id="{491C28BA-376A-587F-18CA-0BCFD8E07180}"/>
              </a:ext>
            </a:extLst>
          </p:cNvPr>
          <p:cNvSpPr txBox="1">
            <a:spLocks/>
          </p:cNvSpPr>
          <p:nvPr/>
        </p:nvSpPr>
        <p:spPr>
          <a:xfrm>
            <a:off x="1678082" y="572920"/>
            <a:ext cx="8446363"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Comparison of quantitative-based study designs</a:t>
            </a:r>
          </a:p>
        </p:txBody>
      </p:sp>
      <p:sp>
        <p:nvSpPr>
          <p:cNvPr id="5" name="TextBox 4">
            <a:extLst>
              <a:ext uri="{FF2B5EF4-FFF2-40B4-BE49-F238E27FC236}">
                <a16:creationId xmlns:a16="http://schemas.microsoft.com/office/drawing/2014/main" id="{324F4CC3-07BA-4055-FF45-8756F71E533A}"/>
              </a:ext>
            </a:extLst>
          </p:cNvPr>
          <p:cNvSpPr txBox="1"/>
          <p:nvPr/>
        </p:nvSpPr>
        <p:spPr>
          <a:xfrm>
            <a:off x="10972800" y="1706252"/>
            <a:ext cx="631596" cy="369332"/>
          </a:xfrm>
          <a:prstGeom prst="rect">
            <a:avLst/>
          </a:prstGeom>
          <a:solidFill>
            <a:schemeClr val="bg1"/>
          </a:solidFill>
        </p:spPr>
        <p:txBody>
          <a:bodyPr wrap="square" rtlCol="0">
            <a:spAutoFit/>
          </a:bodyPr>
          <a:lstStyle/>
          <a:p>
            <a:endParaRPr lang="en-GB" dirty="0"/>
          </a:p>
        </p:txBody>
      </p:sp>
      <p:sp>
        <p:nvSpPr>
          <p:cNvPr id="6" name="Slide Number Placeholder 3">
            <a:extLst>
              <a:ext uri="{FF2B5EF4-FFF2-40B4-BE49-F238E27FC236}">
                <a16:creationId xmlns:a16="http://schemas.microsoft.com/office/drawing/2014/main" id="{AF51A821-E26E-F687-B3A0-89BA208A3E19}"/>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Tree>
    <p:extLst>
      <p:ext uri="{BB962C8B-B14F-4D97-AF65-F5344CB8AC3E}">
        <p14:creationId xmlns:p14="http://schemas.microsoft.com/office/powerpoint/2010/main" val="166197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14F72BA-44A6-31AC-F536-ED9C9B162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84" y="1008146"/>
            <a:ext cx="8564317" cy="4841708"/>
          </a:xfrm>
          <a:prstGeom prst="rect">
            <a:avLst/>
          </a:prstGeom>
        </p:spPr>
      </p:pic>
      <p:sp>
        <p:nvSpPr>
          <p:cNvPr id="3" name="TextBox 2">
            <a:extLst>
              <a:ext uri="{FF2B5EF4-FFF2-40B4-BE49-F238E27FC236}">
                <a16:creationId xmlns:a16="http://schemas.microsoft.com/office/drawing/2014/main" id="{4DD8EEC8-CB81-9607-1EC1-594B952DCC93}"/>
              </a:ext>
            </a:extLst>
          </p:cNvPr>
          <p:cNvSpPr txBox="1"/>
          <p:nvPr/>
        </p:nvSpPr>
        <p:spPr>
          <a:xfrm>
            <a:off x="1506063" y="537806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Keir Starmer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52C4318-317A-E95E-3F89-492EA40300E7}"/>
              </a:ext>
            </a:extLst>
          </p:cNvPr>
          <p:cNvSpPr txBox="1"/>
          <p:nvPr/>
        </p:nvSpPr>
        <p:spPr>
          <a:xfrm>
            <a:off x="5112352" y="537806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5" name="TextBox 4">
            <a:extLst>
              <a:ext uri="{FF2B5EF4-FFF2-40B4-BE49-F238E27FC236}">
                <a16:creationId xmlns:a16="http://schemas.microsoft.com/office/drawing/2014/main" id="{EA8F03B9-36C2-DA43-FF48-4EB7EB952FA4}"/>
              </a:ext>
            </a:extLst>
          </p:cNvPr>
          <p:cNvSpPr txBox="1"/>
          <p:nvPr/>
        </p:nvSpPr>
        <p:spPr>
          <a:xfrm>
            <a:off x="7514265" y="342900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Keir Starmer</a:t>
            </a:r>
          </a:p>
        </p:txBody>
      </p:sp>
      <p:sp>
        <p:nvSpPr>
          <p:cNvPr id="7" name="Title 1">
            <a:extLst>
              <a:ext uri="{FF2B5EF4-FFF2-40B4-BE49-F238E27FC236}">
                <a16:creationId xmlns:a16="http://schemas.microsoft.com/office/drawing/2014/main" id="{18D584DA-1F35-5C2B-18E9-1E8AC67F6471}"/>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[1]: Recall the Sir Keir Starmer’s example in Week 1?</a:t>
            </a:r>
          </a:p>
        </p:txBody>
      </p:sp>
      <p:sp>
        <p:nvSpPr>
          <p:cNvPr id="9" name="TextBox 8">
            <a:extLst>
              <a:ext uri="{FF2B5EF4-FFF2-40B4-BE49-F238E27FC236}">
                <a16:creationId xmlns:a16="http://schemas.microsoft.com/office/drawing/2014/main" id="{C87800E9-A79A-01B4-5125-D42494E01D5B}"/>
              </a:ext>
            </a:extLst>
          </p:cNvPr>
          <p:cNvSpPr txBox="1"/>
          <p:nvPr/>
        </p:nvSpPr>
        <p:spPr>
          <a:xfrm>
            <a:off x="8248454" y="5147004"/>
            <a:ext cx="3780051" cy="1077218"/>
          </a:xfrm>
          <a:prstGeom prst="rect">
            <a:avLst/>
          </a:prstGeom>
          <a:solidFill>
            <a:srgbClr val="FFC000"/>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Sample: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from a population is done through random data sampling strategy</a:t>
            </a:r>
          </a:p>
        </p:txBody>
      </p:sp>
      <p:sp>
        <p:nvSpPr>
          <p:cNvPr id="10" name="Slide Number Placeholder 3">
            <a:extLst>
              <a:ext uri="{FF2B5EF4-FFF2-40B4-BE49-F238E27FC236}">
                <a16:creationId xmlns:a16="http://schemas.microsoft.com/office/drawing/2014/main" id="{A4AC0864-065C-3911-0FD9-E07E5879DFE3}"/>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FBA7C62-50A2-413B-9951-6FCC5A3B1FF9}"/>
                  </a:ext>
                </a:extLst>
              </p:cNvPr>
              <p:cNvSpPr txBox="1"/>
              <p:nvPr/>
            </p:nvSpPr>
            <p:spPr>
              <a:xfrm>
                <a:off x="516152" y="742489"/>
                <a:ext cx="11153877"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voted </a:t>
                </a:r>
                <a:r>
                  <a:rPr lang="en-GB" sz="1400" b="1" dirty="0">
                    <a:latin typeface="Helvetica Neue" panose="02000503000000020004" pitchFamily="2" charset="0"/>
                    <a:ea typeface="Helvetica Neue" panose="02000503000000020004" pitchFamily="2" charset="0"/>
                    <a:cs typeface="Helvetica Neue" panose="02000503000000020004" pitchFamily="2" charset="0"/>
                  </a:rPr>
                  <a:t>for </a:t>
                </a:r>
                <a:r>
                  <a:rPr lang="en-GB" sz="1400" b="1" dirty="0">
                    <a:latin typeface="Helvetica Neue" panose="02000503000000020004" pitchFamily="2" charset="0"/>
                    <a:ea typeface="Helvetica Neue" panose="02000503000000020004" pitchFamily="2" charset="0"/>
                    <a:cs typeface="Helvetica Neue" panose="02000503000000020004" pitchFamily="2" charset="0"/>
                    <a:hlinkClick r:id="rId3"/>
                  </a:rPr>
                  <a:t>Keir</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hlinkClick r:id="rId3"/>
                  </a:rPr>
                  <a:t> Starmer [aka “my dad was a </a:t>
                </a:r>
                <a:r>
                  <a:rPr lang="en-GB" sz="1400"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hlinkClick r:id="rId3"/>
                  </a:rPr>
                  <a:t>toolmaker</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hlinkClick r:id="rId3"/>
                  </a:rPr>
                  <a:t>”] </a:t>
                </a:r>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voted for Keir Starmer [aka “my dad was a </a:t>
                </a:r>
                <a:r>
                  <a:rPr lang="en-GB" sz="1400" b="1" i="1" dirty="0">
                    <a:latin typeface="Helvetica Neue" panose="02000503000000020004" pitchFamily="2" charset="0"/>
                    <a:ea typeface="Helvetica Neue" panose="02000503000000020004" pitchFamily="2" charset="0"/>
                    <a:cs typeface="Helvetica Neue" panose="02000503000000020004" pitchFamily="2" charset="0"/>
                  </a:rPr>
                  <a:t>toolmaker</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p:sp>
            <p:nvSpPr>
              <p:cNvPr id="11" name="TextBox 10">
                <a:extLst>
                  <a:ext uri="{FF2B5EF4-FFF2-40B4-BE49-F238E27FC236}">
                    <a16:creationId xmlns:a16="http://schemas.microsoft.com/office/drawing/2014/main" id="{FFBA7C62-50A2-413B-9951-6FCC5A3B1FF9}"/>
                  </a:ext>
                </a:extLst>
              </p:cNvPr>
              <p:cNvSpPr txBox="1">
                <a:spLocks noRot="1" noChangeAspect="1" noMove="1" noResize="1" noEditPoints="1" noAdjustHandles="1" noChangeArrowheads="1" noChangeShapeType="1" noTextEdit="1"/>
              </p:cNvSpPr>
              <p:nvPr/>
            </p:nvSpPr>
            <p:spPr>
              <a:xfrm>
                <a:off x="516152" y="742489"/>
                <a:ext cx="11153877" cy="523220"/>
              </a:xfrm>
              <a:prstGeom prst="rect">
                <a:avLst/>
              </a:prstGeom>
              <a:blipFill>
                <a:blip r:embed="rId4"/>
                <a:stretch>
                  <a:fillRect l="-228" t="-2381" b="-11905"/>
                </a:stretch>
              </a:blipFill>
            </p:spPr>
            <p:txBody>
              <a:bodyPr/>
              <a:lstStyle/>
              <a:p>
                <a:r>
                  <a:rPr lang="en-GB">
                    <a:noFill/>
                  </a:rPr>
                  <a:t> </a:t>
                </a:r>
              </a:p>
            </p:txBody>
          </p:sp>
        </mc:Fallback>
      </mc:AlternateContent>
    </p:spTree>
    <p:extLst>
      <p:ext uri="{BB962C8B-B14F-4D97-AF65-F5344CB8AC3E}">
        <p14:creationId xmlns:p14="http://schemas.microsoft.com/office/powerpoint/2010/main" val="740134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8EDC-465A-FFF2-A532-CFC2FD517D14}"/>
              </a:ext>
            </a:extLst>
          </p:cNvPr>
          <p:cNvSpPr txBox="1">
            <a:spLocks/>
          </p:cNvSpPr>
          <p:nvPr/>
        </p:nvSpPr>
        <p:spPr>
          <a:xfrm>
            <a:off x="589767" y="0"/>
            <a:ext cx="11173216"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We covered the best practices for data visualisation</a:t>
            </a:r>
            <a:endParaRPr lang="en-GB" sz="3200" b="1" dirty="0">
              <a:latin typeface="HELVETICA NEUE THIN" panose="020B0403020202020204" pitchFamily="34" charset="0"/>
              <a:ea typeface="HELVETICA NEUE THIN" panose="020B0403020202020204" pitchFamily="34" charset="0"/>
            </a:endParaRPr>
          </a:p>
        </p:txBody>
      </p:sp>
      <p:sp>
        <p:nvSpPr>
          <p:cNvPr id="3" name="TextBox 2">
            <a:extLst>
              <a:ext uri="{FF2B5EF4-FFF2-40B4-BE49-F238E27FC236}">
                <a16:creationId xmlns:a16="http://schemas.microsoft.com/office/drawing/2014/main" id="{2852D82F-A56A-196F-836E-D2FB253E9F2F}"/>
              </a:ext>
            </a:extLst>
          </p:cNvPr>
          <p:cNvSpPr txBox="1"/>
          <p:nvPr/>
        </p:nvSpPr>
        <p:spPr>
          <a:xfrm>
            <a:off x="234863" y="713983"/>
            <a:ext cx="11722274" cy="5970865"/>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Everything on your graph should be labelled accordingly:</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Title</a:t>
            </a:r>
            <a:r>
              <a:rPr lang="en-GB" dirty="0">
                <a:latin typeface="Helvetica Neue" panose="02000503000000020004" pitchFamily="2" charset="0"/>
                <a:ea typeface="Helvetica Neue" panose="02000503000000020004" pitchFamily="2" charset="0"/>
                <a:cs typeface="Helvetica Neue" panose="02000503000000020004" pitchFamily="2" charset="0"/>
              </a:rPr>
              <a:t> – a clear short title letting the reader know what they are looking at should be present. Or alternatively, a figure legend for that image will do.</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Axis labels/titles </a:t>
            </a:r>
            <a:r>
              <a:rPr lang="en-GB" dirty="0">
                <a:latin typeface="Helvetica Neue" panose="02000503000000020004" pitchFamily="2" charset="0"/>
                <a:ea typeface="Helvetica Neue" panose="02000503000000020004" pitchFamily="2" charset="0"/>
                <a:cs typeface="Helvetica Neue" panose="02000503000000020004" pitchFamily="2" charset="0"/>
              </a:rPr>
              <a:t>– clear labels for the x and y axes must be present</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Should include in the labelling the units of measurements [height (m), soil arsenic (mg/kg) etc.]</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These labels should be short and descriptive</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Legends</a:t>
            </a:r>
            <a:r>
              <a:rPr lang="en-GB" dirty="0">
                <a:latin typeface="Helvetica Neue" panose="02000503000000020004" pitchFamily="2" charset="0"/>
                <a:ea typeface="Helvetica Neue" panose="02000503000000020004" pitchFamily="2" charset="0"/>
                <a:cs typeface="Helvetica Neue" panose="02000503000000020004" pitchFamily="2" charset="0"/>
              </a:rPr>
              <a:t> – for categories in categorical variables which keys/colour codes must be present and labelled accordingly</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Male and Female, and not 0 and 1.</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Captions</a:t>
            </a:r>
            <a:r>
              <a:rPr lang="en-GB" dirty="0">
                <a:latin typeface="Helvetica Neue" panose="02000503000000020004" pitchFamily="2" charset="0"/>
                <a:ea typeface="Helvetica Neue" panose="02000503000000020004" pitchFamily="2" charset="0"/>
                <a:cs typeface="Helvetica Neue" panose="02000503000000020004" pitchFamily="2" charset="0"/>
              </a:rPr>
              <a:t> – If the graphics are </a:t>
            </a:r>
            <a:r>
              <a:rPr lang="en-GB" b="1" dirty="0">
                <a:latin typeface="Helvetica Neue" panose="02000503000000020004" pitchFamily="2" charset="0"/>
                <a:ea typeface="Helvetica Neue" panose="02000503000000020004" pitchFamily="2" charset="0"/>
                <a:cs typeface="Helvetica Neue" panose="02000503000000020004" pitchFamily="2" charset="0"/>
              </a:rPr>
              <a:t>NOT</a:t>
            </a:r>
            <a:r>
              <a:rPr lang="en-GB" dirty="0">
                <a:latin typeface="Helvetica Neue" panose="02000503000000020004" pitchFamily="2" charset="0"/>
                <a:ea typeface="Helvetica Neue" panose="02000503000000020004" pitchFamily="2" charset="0"/>
                <a:cs typeface="Helvetica Neue" panose="02000503000000020004" pitchFamily="2" charset="0"/>
              </a:rPr>
              <a:t> yours (i.e., its ripped from a source). Take the opportunity to apply a caption on the graph (on or beneath it) providing source attribution for the data. </a:t>
            </a:r>
          </a:p>
          <a:p>
            <a:pPr marL="342900" indent="-3429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Colour scheme </a:t>
            </a:r>
            <a:r>
              <a:rPr lang="en-GB" dirty="0">
                <a:latin typeface="Helvetica Neue" panose="02000503000000020004" pitchFamily="2" charset="0"/>
                <a:ea typeface="Helvetica Neue" panose="02000503000000020004" pitchFamily="2" charset="0"/>
                <a:cs typeface="Helvetica Neue" panose="02000503000000020004" pitchFamily="2" charset="0"/>
              </a:rPr>
              <a:t>– Use of colour scheme matters</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Sequential colours – for plotting quantitative variable that goes from low to high (vice versa)</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Diverging – for contrasting the extremes (low, medium and high) of a quantitative variable</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Qualitative – e.g., nominal categories. Use to distinguish between different categories in a categorical variable</a:t>
            </a:r>
            <a:endParaRPr lang="en-GB" dirty="0"/>
          </a:p>
        </p:txBody>
      </p:sp>
      <p:sp>
        <p:nvSpPr>
          <p:cNvPr id="4" name="Slide Number Placeholder 3">
            <a:extLst>
              <a:ext uri="{FF2B5EF4-FFF2-40B4-BE49-F238E27FC236}">
                <a16:creationId xmlns:a16="http://schemas.microsoft.com/office/drawing/2014/main" id="{61CCD4BC-7F6F-F9D2-FFA1-73F14BD92F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374421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E8B34C-42C9-83AE-3F32-BAAD755B3A68}"/>
              </a:ext>
            </a:extLst>
          </p:cNvPr>
          <p:cNvPicPr>
            <a:picLocks noChangeAspect="1"/>
          </p:cNvPicPr>
          <p:nvPr/>
        </p:nvPicPr>
        <p:blipFill rotWithShape="1">
          <a:blip r:embed="rId3">
            <a:extLst>
              <a:ext uri="{28A0092B-C50C-407E-A947-70E740481C1C}">
                <a14:useLocalDpi xmlns:a14="http://schemas.microsoft.com/office/drawing/2010/main" val="0"/>
              </a:ext>
            </a:extLst>
          </a:blip>
          <a:srcRect l="6480" t="4750" r="9020" b="13941"/>
          <a:stretch/>
        </p:blipFill>
        <p:spPr>
          <a:xfrm>
            <a:off x="254524" y="829558"/>
            <a:ext cx="6419654" cy="4587210"/>
          </a:xfrm>
          <a:prstGeom prst="rect">
            <a:avLst/>
          </a:prstGeom>
        </p:spPr>
      </p:pic>
      <p:sp>
        <p:nvSpPr>
          <p:cNvPr id="3" name="Rectangle 2">
            <a:extLst>
              <a:ext uri="{FF2B5EF4-FFF2-40B4-BE49-F238E27FC236}">
                <a16:creationId xmlns:a16="http://schemas.microsoft.com/office/drawing/2014/main" id="{D4EFBEEF-F639-F256-709A-11879639EBD5}"/>
              </a:ext>
            </a:extLst>
          </p:cNvPr>
          <p:cNvSpPr/>
          <p:nvPr/>
        </p:nvSpPr>
        <p:spPr>
          <a:xfrm>
            <a:off x="254524" y="2912882"/>
            <a:ext cx="2658358" cy="2799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02EB8D3-5F4C-3C62-9379-33DDC8BFF93A}"/>
              </a:ext>
            </a:extLst>
          </p:cNvPr>
          <p:cNvSpPr txBox="1"/>
          <p:nvPr/>
        </p:nvSpPr>
        <p:spPr>
          <a:xfrm>
            <a:off x="6748354" y="988262"/>
            <a:ext cx="5189122" cy="4616648"/>
          </a:xfrm>
          <a:prstGeom prst="rect">
            <a:avLst/>
          </a:prstGeom>
          <a:solidFill>
            <a:schemeClr val="accent1">
              <a:lumMod val="40000"/>
              <a:lumOff val="60000"/>
            </a:schemeClr>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Simple Random Sample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 subset of population in which each member of the subset has an equal chance of being select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US" sz="1400" b="1" dirty="0">
                <a:latin typeface="HELVETICA NEUE THIN" panose="020B0403020202020204" pitchFamily="34" charset="0"/>
                <a:ea typeface="HELVETICA NEUE THIN" panose="020B0403020202020204" pitchFamily="34" charset="0"/>
                <a:cs typeface="Helvetica Neue" panose="02000503000000020004" pitchFamily="2" charset="0"/>
              </a:rPr>
              <a:t>Systematic Random sampling </a:t>
            </a:r>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is another probability sampling approach where you have a list of individuals from a target population and perform a selection by starting somewhere at random and then collecting data at a fixed interval from that starting point.</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Stratified Random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divide the population and group them by a common characteristic, and then start sampling individuals from each groups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Cluster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select a cluster unit(s) at random and then survey everyone in the selected cluster unit (usually smaller populations such a villages, or small schools in remote areas etc.,)</a:t>
            </a:r>
          </a:p>
        </p:txBody>
      </p:sp>
      <p:sp>
        <p:nvSpPr>
          <p:cNvPr id="5" name="Title 1">
            <a:extLst>
              <a:ext uri="{FF2B5EF4-FFF2-40B4-BE49-F238E27FC236}">
                <a16:creationId xmlns:a16="http://schemas.microsoft.com/office/drawing/2014/main" id="{C4721A08-9F51-5C46-3EF8-A0DBCE14F9CC}"/>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[2]</a:t>
            </a:r>
          </a:p>
        </p:txBody>
      </p:sp>
      <p:sp>
        <p:nvSpPr>
          <p:cNvPr id="7" name="TextBox 6">
            <a:extLst>
              <a:ext uri="{FF2B5EF4-FFF2-40B4-BE49-F238E27FC236}">
                <a16:creationId xmlns:a16="http://schemas.microsoft.com/office/drawing/2014/main" id="{45D5EEA4-192E-BF09-036C-6C2F2E51556A}"/>
              </a:ext>
            </a:extLst>
          </p:cNvPr>
          <p:cNvSpPr txBox="1"/>
          <p:nvPr/>
        </p:nvSpPr>
        <p:spPr>
          <a:xfrm>
            <a:off x="159018" y="5922434"/>
            <a:ext cx="10653526" cy="830997"/>
          </a:xfrm>
          <a:prstGeom prst="rect">
            <a:avLst/>
          </a:prstGeom>
          <a:solidFill>
            <a:srgbClr val="FF7E79"/>
          </a:solidFill>
          <a:ln>
            <a:solidFill>
              <a:srgbClr val="FF0000"/>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Warning: You cannot use any statistical method on samples that were collected with non-probabilistic approach – that element of randomness has been removed and thus render the sample not representative of the population. If you intend to use the quantitative route do not use a non-probability sampling approach.</a:t>
            </a:r>
          </a:p>
        </p:txBody>
      </p:sp>
      <p:sp>
        <p:nvSpPr>
          <p:cNvPr id="8" name="Slide Number Placeholder 3">
            <a:extLst>
              <a:ext uri="{FF2B5EF4-FFF2-40B4-BE49-F238E27FC236}">
                <a16:creationId xmlns:a16="http://schemas.microsoft.com/office/drawing/2014/main" id="{A40F2C57-40F5-6521-EE06-AE1CD7CB6A33}"/>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35866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https://forms.gle/bpDBWw7CcBR7wvX96</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POLS0008: Course Evaluation &amp; Student Feedback (2024/25)</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POLS0008: Introduction to Quantitative Research Methods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regarding the sessions for </a:t>
            </a:r>
            <a:r>
              <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w</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eek 1, 2, 3 (and 4). Your feedback is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5" name="Slide Number Placeholder 3">
            <a:extLst>
              <a:ext uri="{FF2B5EF4-FFF2-40B4-BE49-F238E27FC236}">
                <a16:creationId xmlns:a16="http://schemas.microsoft.com/office/drawing/2014/main" id="{3BD5D212-DFDF-FCE2-D6D4-C8A9A1EDBCE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3486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3C00-A421-DA7E-8C47-945E71BFDDA3}"/>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9D1FC6-0B77-E65B-CD86-65E92BEF3296}"/>
              </a:ext>
            </a:extLst>
          </p:cNvPr>
          <p:cNvPicPr>
            <a:picLocks noChangeAspect="1"/>
          </p:cNvPicPr>
          <p:nvPr/>
        </p:nvPicPr>
        <p:blipFill>
          <a:blip r:embed="rId2"/>
          <a:srcRect/>
          <a:stretch/>
        </p:blipFill>
        <p:spPr>
          <a:xfrm>
            <a:off x="2611224" y="1117953"/>
            <a:ext cx="6768445" cy="5069537"/>
          </a:xfrm>
          <a:prstGeom prst="rect">
            <a:avLst/>
          </a:prstGeom>
          <a:ln>
            <a:noFill/>
          </a:ln>
          <a:effectLst>
            <a:softEdge rad="112500"/>
          </a:effectLst>
        </p:spPr>
      </p:pic>
      <p:sp>
        <p:nvSpPr>
          <p:cNvPr id="6" name="TextBox 5">
            <a:extLst>
              <a:ext uri="{FF2B5EF4-FFF2-40B4-BE49-F238E27FC236}">
                <a16:creationId xmlns:a16="http://schemas.microsoft.com/office/drawing/2014/main" id="{D93D40EA-6D14-83A2-E239-23C7895C73CF}"/>
              </a:ext>
            </a:extLst>
          </p:cNvPr>
          <p:cNvSpPr txBox="1"/>
          <p:nvPr/>
        </p:nvSpPr>
        <p:spPr>
          <a:xfrm>
            <a:off x="8039221" y="132437"/>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Breaktime</a:t>
            </a:r>
          </a:p>
        </p:txBody>
      </p:sp>
      <p:pic>
        <p:nvPicPr>
          <p:cNvPr id="8" name="Picture 7" descr="Logo&#10;&#10;Description automatically generated">
            <a:extLst>
              <a:ext uri="{FF2B5EF4-FFF2-40B4-BE49-F238E27FC236}">
                <a16:creationId xmlns:a16="http://schemas.microsoft.com/office/drawing/2014/main" id="{F95750A2-3BA4-079A-B8BD-C2813F00467A}"/>
              </a:ext>
            </a:extLst>
          </p:cNvPr>
          <p:cNvPicPr>
            <a:picLocks noChangeAspect="1"/>
          </p:cNvPicPr>
          <p:nvPr/>
        </p:nvPicPr>
        <p:blipFill>
          <a:blip r:embed="rId3"/>
          <a:stretch>
            <a:fillRect/>
          </a:stretch>
        </p:blipFill>
        <p:spPr>
          <a:xfrm>
            <a:off x="144475" y="97020"/>
            <a:ext cx="3035300" cy="736600"/>
          </a:xfrm>
          <a:prstGeom prst="rect">
            <a:avLst/>
          </a:prstGeom>
        </p:spPr>
      </p:pic>
      <p:sp>
        <p:nvSpPr>
          <p:cNvPr id="2" name="Slide Number Placeholder 3">
            <a:extLst>
              <a:ext uri="{FF2B5EF4-FFF2-40B4-BE49-F238E27FC236}">
                <a16:creationId xmlns:a16="http://schemas.microsoft.com/office/drawing/2014/main" id="{67E380D9-5B4F-3692-19F2-79261B2080B1}"/>
              </a:ext>
            </a:extLst>
          </p:cNvPr>
          <p:cNvSpPr txBox="1">
            <a:spLocks/>
          </p:cNvSpPr>
          <p:nvPr/>
        </p:nvSpPr>
        <p:spPr>
          <a:xfrm>
            <a:off x="11275948" y="6373869"/>
            <a:ext cx="645542" cy="351694"/>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FFC000"/>
                </a:solidFill>
                <a:cs typeface="ＭＳ Ｐゴシック" charset="0"/>
              </a:rPr>
              <a:pPr eaLnBrk="1" hangingPunct="1"/>
              <a:t>42</a:t>
            </a:fld>
            <a:endParaRPr lang="en-US" dirty="0">
              <a:solidFill>
                <a:srgbClr val="FFC000"/>
              </a:solidFill>
              <a:cs typeface="ＭＳ Ｐゴシック" charset="0"/>
            </a:endParaRPr>
          </a:p>
        </p:txBody>
      </p:sp>
    </p:spTree>
    <p:extLst>
      <p:ext uri="{BB962C8B-B14F-4D97-AF65-F5344CB8AC3E}">
        <p14:creationId xmlns:p14="http://schemas.microsoft.com/office/powerpoint/2010/main" val="1018655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Description of data</a:t>
            </a:r>
          </a:p>
        </p:txBody>
      </p:sp>
      <p:sp>
        <p:nvSpPr>
          <p:cNvPr id="2" name="Slide Number Placeholder 3">
            <a:extLst>
              <a:ext uri="{FF2B5EF4-FFF2-40B4-BE49-F238E27FC236}">
                <a16:creationId xmlns:a16="http://schemas.microsoft.com/office/drawing/2014/main" id="{DFC66C18-126C-ADDC-072F-31136D6E5B89}"/>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6605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[1]</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5170646"/>
          </a:xfrm>
          <a:prstGeom prst="rect">
            <a:avLst/>
          </a:prstGeom>
          <a:noFill/>
        </p:spPr>
        <p:txBody>
          <a:bodyPr wrap="square" rtlCol="0">
            <a:spAutoFit/>
          </a:bodyPr>
          <a:lstStyle/>
          <a:p>
            <a:r>
              <a:rPr lang="en-GB" sz="2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BEFORE YOU START THE ANALYSIS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 you are required to provide some information about the dataset you are using regardless if its primary/secondary</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Describing the where, what and 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What:</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mentioning the name of the data source and its use for a bigger study</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The year(s) (or date(s)) at which it was collated</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Where: </a:t>
            </a:r>
            <a:r>
              <a:rPr lang="en-GB" sz="2000" dirty="0">
                <a:latin typeface="Helvetica Neue" panose="02000503000000020004" pitchFamily="2" charset="0"/>
                <a:ea typeface="Helvetica Neue" panose="02000503000000020004" pitchFamily="2" charset="0"/>
                <a:cs typeface="Helvetica Neue" panose="02000503000000020004" pitchFamily="2" charset="0"/>
              </a:rPr>
              <a:t>The location of focus for which the data was collated from</a:t>
            </a: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b="1" dirty="0">
                <a:latin typeface="Helvetica Neue" panose="02000503000000020004" pitchFamily="2" charset="0"/>
                <a:ea typeface="Helvetica Neue" panose="02000503000000020004" pitchFamily="2" charset="0"/>
                <a:cs typeface="Helvetica Neue" panose="02000503000000020004" pitchFamily="2" charset="0"/>
              </a:rPr>
              <a:t>Specific details about how the data was collated:</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Whether its through questionnaire survey, interview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Research framework i.e., ecological, pilot, cross-sectional, or longitudinal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Sampling strategy</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Who and what the target population was i.e., target sample size and group of focus (e.g., Adults only i.e., 18 years and above etc.,)</a:t>
            </a:r>
          </a:p>
          <a:p>
            <a:pPr lvl="1"/>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C543FF75-0270-5362-B06A-60C556E75F1E}"/>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02352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[2]</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4832092"/>
          </a:xfrm>
          <a:prstGeom prst="rect">
            <a:avLst/>
          </a:prstGeom>
          <a:noFill/>
        </p:spPr>
        <p:txBody>
          <a:bodyPr wrap="square" rtlCol="0">
            <a:spAutoFit/>
          </a:bodyPr>
          <a:lstStyle/>
          <a:p>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[continue]</a:t>
            </a:r>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Describe the variables that’s going to be used for the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Codebook (see next slide) – </a:t>
            </a:r>
            <a:r>
              <a:rPr lang="en-GB" sz="2000" dirty="0">
                <a:latin typeface="Helvetica Neue" panose="02000503000000020004" pitchFamily="2" charset="0"/>
                <a:ea typeface="Helvetica Neue" panose="02000503000000020004" pitchFamily="2" charset="0"/>
                <a:cs typeface="Helvetica Neue" panose="02000503000000020004" pitchFamily="2" charset="0"/>
              </a:rPr>
              <a:t>provide a list of all the intended variables that is going to be analysed. You must mention specific details about variable – information such as the name, variable type (i.e., numeric or categorical) etc.,</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Initial sample characteristic table – </a:t>
            </a:r>
            <a:r>
              <a:rPr lang="en-GB" sz="2000" dirty="0">
                <a:latin typeface="Helvetica Neue" panose="02000503000000020004" pitchFamily="2" charset="0"/>
                <a:ea typeface="Helvetica Neue" panose="02000503000000020004" pitchFamily="2" charset="0"/>
                <a:cs typeface="Helvetica Neue" panose="02000503000000020004" pitchFamily="2" charset="0"/>
              </a:rPr>
              <a:t>this is a breakdown on the number of observation documented for each variable (- i.e., what’s present and missing). </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1, suppose the total is 100 and 89 respondents provided the ages. In this table, the mean age is calculated from that 89. You must report that the mean is based on 89 point, and 11 points are missing data.</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2, suppose the total is 100, where 51 were women and 42 were men. You must report the numbers and percentage for each category and report the numbers (&amp; proportion) of missing data in the gender variable. This means including a third category: men (42), women (51), and unknown/missing (7)</a:t>
            </a: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E2C04D68-AA5A-4222-02B8-ABDA162D3711}"/>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4576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 name="TextBox 6">
            <a:extLst>
              <a:ext uri="{FF2B5EF4-FFF2-40B4-BE49-F238E27FC236}">
                <a16:creationId xmlns:a16="http://schemas.microsoft.com/office/drawing/2014/main" id="{9208E618-AD0B-1C45-3991-91AD9CA45EA3}"/>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 (last updated 01/2024).</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206210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are going to use this data as a test dummy. We are just going to access RStudio server and then show how to import this dataset.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Then set you folks going for the practical material to prepare for the seminars on Thursday.</a:t>
            </a:r>
          </a:p>
        </p:txBody>
      </p:sp>
      <p:sp>
        <p:nvSpPr>
          <p:cNvPr id="2" name="Slide Number Placeholder 3">
            <a:extLst>
              <a:ext uri="{FF2B5EF4-FFF2-40B4-BE49-F238E27FC236}">
                <a16:creationId xmlns:a16="http://schemas.microsoft.com/office/drawing/2014/main" id="{0A8ACD19-4098-E0A4-1319-AB89BC7904B2}"/>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46</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BF8E714B-32C9-1509-5FDF-8F9B8DF484E8}"/>
              </a:ext>
            </a:extLst>
          </p:cNvPr>
          <p:cNvSpPr txBox="1"/>
          <p:nvPr/>
        </p:nvSpPr>
        <p:spPr>
          <a:xfrm>
            <a:off x="6663690" y="3429000"/>
            <a:ext cx="3840480" cy="646331"/>
          </a:xfrm>
          <a:prstGeom prst="rect">
            <a:avLst/>
          </a:prstGeom>
          <a:noFill/>
        </p:spPr>
        <p:txBody>
          <a:bodyPr wrap="square" rtlCol="0">
            <a:spAutoFit/>
          </a:bodyPr>
          <a:lstStyle/>
          <a:p>
            <a:pPr algn="ctr"/>
            <a:r>
              <a:rPr lang="en-GB" b="1" dirty="0">
                <a:latin typeface="Arial" panose="020B0604020202020204" pitchFamily="34" charset="0"/>
                <a:cs typeface="Arial" panose="020B0604020202020204" pitchFamily="34" charset="0"/>
              </a:rPr>
              <a:t>This table is an example of codebook!</a:t>
            </a:r>
          </a:p>
        </p:txBody>
      </p:sp>
      <p:cxnSp>
        <p:nvCxnSpPr>
          <p:cNvPr id="10" name="Straight Arrow Connector 9">
            <a:extLst>
              <a:ext uri="{FF2B5EF4-FFF2-40B4-BE49-F238E27FC236}">
                <a16:creationId xmlns:a16="http://schemas.microsoft.com/office/drawing/2014/main" id="{7BE2BD4A-D3E8-1D37-7136-4E590DDDD699}"/>
              </a:ext>
            </a:extLst>
          </p:cNvPr>
          <p:cNvCxnSpPr/>
          <p:nvPr/>
        </p:nvCxnSpPr>
        <p:spPr>
          <a:xfrm flipH="1">
            <a:off x="7223760" y="3829110"/>
            <a:ext cx="502114" cy="4100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2073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A54D37-6B8E-F9AF-CFAF-A8FA555FFCE8}"/>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5">
            <a:extLst>
              <a:ext uri="{FF2B5EF4-FFF2-40B4-BE49-F238E27FC236}">
                <a16:creationId xmlns:a16="http://schemas.microsoft.com/office/drawing/2014/main" id="{FB6D0847-E7A5-9381-B10A-310DFEF9181F}"/>
              </a:ext>
            </a:extLst>
          </p:cNvPr>
          <p:cNvGraphicFramePr>
            <a:graphicFrameLocks noGrp="1"/>
          </p:cNvGraphicFramePr>
          <p:nvPr>
            <p:extLst>
              <p:ext uri="{D42A27DB-BD31-4B8C-83A1-F6EECF244321}">
                <p14:modId xmlns:p14="http://schemas.microsoft.com/office/powerpoint/2010/main" val="1539377740"/>
              </p:ext>
            </p:extLst>
          </p:nvPr>
        </p:nvGraphicFramePr>
        <p:xfrm>
          <a:off x="102487" y="90461"/>
          <a:ext cx="8128002" cy="2221226"/>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17318">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19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Nana-Kwesi</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17</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sz="1400"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graphicFrame>
        <p:nvGraphicFramePr>
          <p:cNvPr id="4" name="Table 4">
            <a:extLst>
              <a:ext uri="{FF2B5EF4-FFF2-40B4-BE49-F238E27FC236}">
                <a16:creationId xmlns:a16="http://schemas.microsoft.com/office/drawing/2014/main" id="{B6E330B1-3E43-C565-5EC1-D53BF86E749D}"/>
              </a:ext>
            </a:extLst>
          </p:cNvPr>
          <p:cNvGraphicFramePr>
            <a:graphicFrameLocks noGrp="1"/>
          </p:cNvGraphicFramePr>
          <p:nvPr>
            <p:extLst>
              <p:ext uri="{D42A27DB-BD31-4B8C-83A1-F6EECF244321}">
                <p14:modId xmlns:p14="http://schemas.microsoft.com/office/powerpoint/2010/main" val="1282863961"/>
              </p:ext>
            </p:extLst>
          </p:nvPr>
        </p:nvGraphicFramePr>
        <p:xfrm>
          <a:off x="102487" y="2559036"/>
          <a:ext cx="5445556" cy="4208505"/>
        </p:xfrm>
        <a:graphic>
          <a:graphicData uri="http://schemas.openxmlformats.org/drawingml/2006/table">
            <a:tbl>
              <a:tblPr firstRow="1" bandRow="1">
                <a:tableStyleId>{2D5ABB26-0587-4C30-8999-92F81FD0307C}</a:tableStyleId>
              </a:tblPr>
              <a:tblGrid>
                <a:gridCol w="1619134">
                  <a:extLst>
                    <a:ext uri="{9D8B030D-6E8A-4147-A177-3AD203B41FA5}">
                      <a16:colId xmlns:a16="http://schemas.microsoft.com/office/drawing/2014/main" val="3320201880"/>
                    </a:ext>
                  </a:extLst>
                </a:gridCol>
                <a:gridCol w="3826422">
                  <a:extLst>
                    <a:ext uri="{9D8B030D-6E8A-4147-A177-3AD203B41FA5}">
                      <a16:colId xmlns:a16="http://schemas.microsoft.com/office/drawing/2014/main" val="1130884425"/>
                    </a:ext>
                  </a:extLst>
                </a:gridCol>
              </a:tblGrid>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Breakdown on what’s present in the dataset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4627946"/>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Age (in years)</a:t>
                      </a:r>
                    </a:p>
                  </a:txBody>
                  <a:tcPr>
                    <a:lnT w="12700" cap="flat" cmpd="sng" algn="ctr">
                      <a:solidFill>
                        <a:schemeClr val="tx1"/>
                      </a:solidFill>
                      <a:prstDash val="solid"/>
                      <a:round/>
                      <a:headEnd type="none" w="med" len="med"/>
                      <a:tailEnd type="none" w="med" len="med"/>
                    </a:lnT>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Mean 19.7 (n = 5, 1 missing)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43825875"/>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638408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Women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4 (66%)</a:t>
                      </a:r>
                    </a:p>
                  </a:txBody>
                  <a:tcPr/>
                </a:tc>
                <a:extLst>
                  <a:ext uri="{0D108BD9-81ED-4DB2-BD59-A6C34878D82A}">
                    <a16:rowId xmlns:a16="http://schemas.microsoft.com/office/drawing/2014/main" val="48703725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384924885"/>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0 (0%)</a:t>
                      </a:r>
                    </a:p>
                  </a:txBody>
                  <a:tcPr/>
                </a:tc>
                <a:extLst>
                  <a:ext uri="{0D108BD9-81ED-4DB2-BD59-A6C34878D82A}">
                    <a16:rowId xmlns:a16="http://schemas.microsoft.com/office/drawing/2014/main" val="1361886172"/>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50107247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Political</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289559999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Health</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39719124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Geography</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926482374"/>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608246294"/>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Gamer Status</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1837132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Yes</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362087215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No</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010674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lnB w="12700" cap="flat" cmpd="sng" algn="ctr">
                      <a:solidFill>
                        <a:schemeClr val="tx1"/>
                      </a:solidFill>
                      <a:prstDash val="solid"/>
                      <a:round/>
                      <a:headEnd type="none" w="med" len="med"/>
                      <a:tailEnd type="none" w="med" len="med"/>
                    </a:lnB>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322039"/>
                  </a:ext>
                </a:extLst>
              </a:tr>
            </a:tbl>
          </a:graphicData>
        </a:graphic>
      </p:graphicFrame>
      <p:sp>
        <p:nvSpPr>
          <p:cNvPr id="6" name="TextBox 5">
            <a:extLst>
              <a:ext uri="{FF2B5EF4-FFF2-40B4-BE49-F238E27FC236}">
                <a16:creationId xmlns:a16="http://schemas.microsoft.com/office/drawing/2014/main" id="{FFA92300-22B5-EE85-D91B-FB10E1EC2F06}"/>
              </a:ext>
            </a:extLst>
          </p:cNvPr>
          <p:cNvSpPr txBox="1"/>
          <p:nvPr/>
        </p:nvSpPr>
        <p:spPr>
          <a:xfrm>
            <a:off x="8548099" y="78180"/>
            <a:ext cx="192126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Raw dataset</a:t>
            </a:r>
          </a:p>
        </p:txBody>
      </p:sp>
      <p:sp>
        <p:nvSpPr>
          <p:cNvPr id="7" name="TextBox 6">
            <a:extLst>
              <a:ext uri="{FF2B5EF4-FFF2-40B4-BE49-F238E27FC236}">
                <a16:creationId xmlns:a16="http://schemas.microsoft.com/office/drawing/2014/main" id="{0A978745-4B99-BED4-A317-15B9939E5C26}"/>
              </a:ext>
            </a:extLst>
          </p:cNvPr>
          <p:cNvSpPr txBox="1"/>
          <p:nvPr/>
        </p:nvSpPr>
        <p:spPr>
          <a:xfrm>
            <a:off x="8548099" y="2560578"/>
            <a:ext cx="273070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Show what’s available</a:t>
            </a:r>
          </a:p>
        </p:txBody>
      </p:sp>
      <p:sp>
        <p:nvSpPr>
          <p:cNvPr id="8" name="TextBox 7">
            <a:extLst>
              <a:ext uri="{FF2B5EF4-FFF2-40B4-BE49-F238E27FC236}">
                <a16:creationId xmlns:a16="http://schemas.microsoft.com/office/drawing/2014/main" id="{C42E8EB1-B9FD-E568-6FB6-9CA089B43A55}"/>
              </a:ext>
            </a:extLst>
          </p:cNvPr>
          <p:cNvSpPr txBox="1"/>
          <p:nvPr/>
        </p:nvSpPr>
        <p:spPr>
          <a:xfrm>
            <a:off x="6869430" y="3520440"/>
            <a:ext cx="4946518" cy="2308324"/>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To show missing numbers by category</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table(</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dataset$pathway</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useNA</a:t>
            </a:r>
            <a:r>
              <a:rPr lang="en-GB" b="1" dirty="0">
                <a:latin typeface="Helvetica Neue" panose="02000503000000020004" pitchFamily="2" charset="0"/>
                <a:ea typeface="Helvetica Neue" panose="02000503000000020004" pitchFamily="2" charset="0"/>
                <a:cs typeface="Helvetica Neue" panose="02000503000000020004" pitchFamily="2" charset="0"/>
              </a:rPr>
              <a:t> = “always”)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To exclude the missing entries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mean(</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a:p>
            <a:r>
              <a:rPr lang="en-GB" b="1" dirty="0">
                <a:latin typeface="Helvetica Neue" panose="02000503000000020004" pitchFamily="2" charset="0"/>
                <a:ea typeface="Helvetica Neue" panose="02000503000000020004" pitchFamily="2" charset="0"/>
                <a:cs typeface="Helvetica Neue" panose="02000503000000020004" pitchFamily="2" charset="0"/>
              </a:rPr>
              <a:t>summary(</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p:txBody>
      </p:sp>
      <p:sp>
        <p:nvSpPr>
          <p:cNvPr id="9" name="Slide Number Placeholder 3">
            <a:extLst>
              <a:ext uri="{FF2B5EF4-FFF2-40B4-BE49-F238E27FC236}">
                <a16:creationId xmlns:a16="http://schemas.microsoft.com/office/drawing/2014/main" id="{DF330687-8FEA-2F3C-672E-09AC5BC1C99F}"/>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58938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[3]</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a:t>
            </a:r>
            <a:r>
              <a:rPr lang="en-GB" sz="2400" b="1" u="sng" dirty="0">
                <a:latin typeface="Helvetica Neue" panose="02000503000000020004" pitchFamily="2" charset="0"/>
                <a:ea typeface="Helvetica Neue" panose="02000503000000020004" pitchFamily="2" charset="0"/>
                <a:cs typeface="Helvetica Neue" panose="02000503000000020004" pitchFamily="2" charset="0"/>
              </a:rPr>
              <a:t>missing data bias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and </a:t>
            </a:r>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complete case</a:t>
            </a:r>
            <a:r>
              <a:rPr lang="en-GB" sz="2400" b="1" dirty="0">
                <a:latin typeface="Helvetica Neue" panose="02000503000000020004" pitchFamily="2" charset="0"/>
                <a:ea typeface="Helvetica Neue" panose="02000503000000020004" pitchFamily="2" charset="0"/>
                <a:cs typeface="Helvetica Neue" panose="02000503000000020004" pitchFamily="2" charset="0"/>
              </a:rPr>
              <a:t>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and that you are restricting the dataset &amp; analysis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3070164822"/>
              </p:ext>
            </p:extLst>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9888" y="4138291"/>
            <a:ext cx="2887038"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Sample size = 6</a:t>
            </a:r>
          </a:p>
        </p:txBody>
      </p:sp>
      <p:sp>
        <p:nvSpPr>
          <p:cNvPr id="8" name="Slide Number Placeholder 3">
            <a:extLst>
              <a:ext uri="{FF2B5EF4-FFF2-40B4-BE49-F238E27FC236}">
                <a16:creationId xmlns:a16="http://schemas.microsoft.com/office/drawing/2014/main" id="{1A4E1851-FE8F-773F-A85C-D2496B8D903F}"/>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03143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[4]</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9202475" y="3915901"/>
            <a:ext cx="2887038"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Sample size = 6</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Delete 3 rows</a:t>
            </a:r>
          </a:p>
        </p:txBody>
      </p:sp>
      <p:cxnSp>
        <p:nvCxnSpPr>
          <p:cNvPr id="8" name="Straight Connector 7">
            <a:extLst>
              <a:ext uri="{FF2B5EF4-FFF2-40B4-BE49-F238E27FC236}">
                <a16:creationId xmlns:a16="http://schemas.microsoft.com/office/drawing/2014/main" id="{6601D8D4-8EE1-B513-50C8-B6502DC47A66}"/>
              </a:ext>
            </a:extLst>
          </p:cNvPr>
          <p:cNvCxnSpPr/>
          <p:nvPr/>
        </p:nvCxnSpPr>
        <p:spPr>
          <a:xfrm>
            <a:off x="74176" y="4548719"/>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6C949D9-3066-4F08-ECDB-2B08233C4795}"/>
              </a:ext>
            </a:extLst>
          </p:cNvPr>
          <p:cNvCxnSpPr/>
          <p:nvPr/>
        </p:nvCxnSpPr>
        <p:spPr>
          <a:xfrm>
            <a:off x="72466" y="4937423"/>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BDB6810-82E4-2D5A-B920-24530D5E7A95}"/>
              </a:ext>
            </a:extLst>
          </p:cNvPr>
          <p:cNvCxnSpPr/>
          <p:nvPr/>
        </p:nvCxnSpPr>
        <p:spPr>
          <a:xfrm>
            <a:off x="72466" y="6435737"/>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AFCE0E-7A58-966B-BA30-D59D1B8D7FB7}"/>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Slide Number Placeholder 3">
            <a:extLst>
              <a:ext uri="{FF2B5EF4-FFF2-40B4-BE49-F238E27FC236}">
                <a16:creationId xmlns:a16="http://schemas.microsoft.com/office/drawing/2014/main" id="{CD3537D0-8A9C-DB02-630F-CE7F4A4A63A6}"/>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29285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9F3DC2-A8CC-0841-8E4C-F819448F836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7A439FB6-03DB-4640-BA16-6A24066171ED}"/>
              </a:ext>
            </a:extLst>
          </p:cNvPr>
          <p:cNvSpPr txBox="1"/>
          <p:nvPr/>
        </p:nvSpPr>
        <p:spPr>
          <a:xfrm>
            <a:off x="7262137" y="178438"/>
            <a:ext cx="4652295" cy="6355586"/>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 R Code:</a:t>
            </a:r>
          </a:p>
          <a:p>
            <a:r>
              <a:rPr lang="en-GB" sz="1100" dirty="0">
                <a:latin typeface="Helvetica Neue Thin" panose="020B0403020202020204" pitchFamily="34" charset="0"/>
                <a:ea typeface="Helvetica Neue Thin" panose="020B0403020202020204" pitchFamily="34" charset="0"/>
              </a:rPr>
              <a:t>	</a:t>
            </a:r>
          </a:p>
          <a:p>
            <a:r>
              <a:rPr lang="en-GB" sz="1100" dirty="0">
                <a:latin typeface="Helvetica Neue Thin" panose="020B0403020202020204" pitchFamily="34" charset="0"/>
                <a:ea typeface="Helvetica Neue Thin" panose="020B0403020202020204" pitchFamily="34" charset="0"/>
              </a:rPr>
              <a:t># enter data</a:t>
            </a: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next, extract mean and standard deviation from data</a:t>
            </a:r>
          </a:p>
          <a:p>
            <a:r>
              <a:rPr lang="en-GB" sz="1100" dirty="0">
                <a:latin typeface="Helvetica Neue Thin" panose="020B0403020202020204" pitchFamily="34" charset="0"/>
                <a:ea typeface="Helvetica Neue Thin" panose="020B0403020202020204" pitchFamily="34" charset="0"/>
              </a:rPr>
              <a:t>m&lt;-mean(</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r>
              <a:rPr lang="en-GB" sz="1100" dirty="0">
                <a:latin typeface="Helvetica Neue Thin" panose="020B0403020202020204" pitchFamily="34" charset="0"/>
                <a:ea typeface="Helvetica Neue Thin" panose="020B0403020202020204" pitchFamily="34" charset="0"/>
              </a:rPr>
              <a:t>std&lt;-</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plot histogram with normal curve</a:t>
            </a:r>
          </a:p>
          <a:p>
            <a:r>
              <a:rPr lang="en-GB" sz="1100" dirty="0">
                <a:latin typeface="Helvetica Neue Thin" panose="020B0403020202020204" pitchFamily="34" charset="0"/>
                <a:ea typeface="Helvetica Neue Thin" panose="020B0403020202020204" pitchFamily="34" charset="0"/>
              </a:rPr>
              <a:t>hist(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density = 20, prob=TRUE, main="Weight change within 28-weeks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a:t>
            </a:r>
            <a:r>
              <a:rPr lang="en-GB" sz="1100" dirty="0" err="1">
                <a:latin typeface="Helvetica Neue Thin" panose="020B0403020202020204" pitchFamily="34" charset="0"/>
                <a:ea typeface="Helvetica Neue Thin" panose="020B0403020202020204" pitchFamily="34" charset="0"/>
              </a:rPr>
              <a:t>ylab</a:t>
            </a:r>
            <a:r>
              <a:rPr lang="en-GB" sz="1100" dirty="0">
                <a:latin typeface="Helvetica Neue Thin" panose="020B0403020202020204" pitchFamily="34" charset="0"/>
                <a:ea typeface="Helvetica Neue Thin" panose="020B0403020202020204" pitchFamily="34" charset="0"/>
              </a:rPr>
              <a:t> = "Density (proportion [%])")</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adds the normal curve</a:t>
            </a:r>
          </a:p>
          <a:p>
            <a:r>
              <a:rPr lang="en-GB" sz="1100" dirty="0">
                <a:latin typeface="Helvetica Neue Thin" panose="020B0403020202020204" pitchFamily="34" charset="0"/>
                <a:ea typeface="Helvetica Neue Thin" panose="020B0403020202020204" pitchFamily="34" charset="0"/>
              </a:rPr>
              <a:t>curve(</a:t>
            </a:r>
            <a:r>
              <a:rPr lang="en-GB" sz="1100" dirty="0" err="1">
                <a:latin typeface="Helvetica Neue Thin" panose="020B0403020202020204" pitchFamily="34" charset="0"/>
                <a:ea typeface="Helvetica Neue Thin" panose="020B0403020202020204" pitchFamily="34" charset="0"/>
              </a:rPr>
              <a:t>dnorm</a:t>
            </a:r>
            <a:r>
              <a:rPr lang="en-GB" sz="1100" dirty="0">
                <a:latin typeface="Helvetica Neue Thin" panose="020B0403020202020204" pitchFamily="34" charset="0"/>
                <a:ea typeface="Helvetica Neue Thin" panose="020B0403020202020204" pitchFamily="34" charset="0"/>
              </a:rPr>
              <a:t>(x,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 add=TRUE)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red line for mean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0.378, col = "red")</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0.400, col = "blue")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-0.034,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0.79,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 col = "black", </a:t>
            </a:r>
            <a:r>
              <a:rPr lang="en-GB" sz="1100" dirty="0" err="1">
                <a:latin typeface="Helvetica Neue Thin" panose="020B0403020202020204" pitchFamily="34" charset="0"/>
                <a:ea typeface="Helvetica Neue Thin" panose="020B0403020202020204" pitchFamily="34" charset="0"/>
              </a:rPr>
              <a:t>lwd</a:t>
            </a:r>
            <a:r>
              <a:rPr lang="en-GB" sz="1100" dirty="0">
                <a:latin typeface="Helvetica Neue Thin" panose="020B0403020202020204" pitchFamily="34" charset="0"/>
                <a:ea typeface="Helvetica Neue Thin" panose="020B0403020202020204" pitchFamily="34" charset="0"/>
              </a:rPr>
              <a:t> = 3)</a:t>
            </a: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Calculate probability </a:t>
            </a:r>
          </a:p>
          <a:p>
            <a:r>
              <a:rPr lang="en-GB" sz="1100" dirty="0" err="1">
                <a:latin typeface="Helvetica Neue Thin" panose="020B0403020202020204" pitchFamily="34" charset="0"/>
                <a:ea typeface="Helvetica Neue Thin" panose="020B0403020202020204" pitchFamily="34" charset="0"/>
              </a:rPr>
              <a:t>pnorm</a:t>
            </a:r>
            <a:r>
              <a:rPr lang="en-GB" sz="1100" dirty="0">
                <a:latin typeface="Helvetica Neue Thin" panose="020B0403020202020204" pitchFamily="34" charset="0"/>
                <a:ea typeface="Helvetica Neue Thin" panose="020B0403020202020204" pitchFamily="34" charset="0"/>
              </a:rPr>
              <a:t>(0,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a:t>
            </a:r>
          </a:p>
        </p:txBody>
      </p:sp>
      <p:pic>
        <p:nvPicPr>
          <p:cNvPr id="3" name="Picture 2" descr="A graph of a weight change&#10;&#10;AI-generated content may be incorrect.">
            <a:extLst>
              <a:ext uri="{FF2B5EF4-FFF2-40B4-BE49-F238E27FC236}">
                <a16:creationId xmlns:a16="http://schemas.microsoft.com/office/drawing/2014/main" id="{E199B3BC-B366-E3DD-A326-BC038E6E36DE}"/>
              </a:ext>
            </a:extLst>
          </p:cNvPr>
          <p:cNvPicPr>
            <a:picLocks noChangeAspect="1"/>
          </p:cNvPicPr>
          <p:nvPr/>
        </p:nvPicPr>
        <p:blipFill>
          <a:blip r:embed="rId2"/>
          <a:stretch>
            <a:fillRect/>
          </a:stretch>
        </p:blipFill>
        <p:spPr>
          <a:xfrm>
            <a:off x="277568" y="736497"/>
            <a:ext cx="6800267" cy="4951141"/>
          </a:xfrm>
          <a:prstGeom prst="rect">
            <a:avLst/>
          </a:prstGeom>
        </p:spPr>
      </p:pic>
      <p:sp>
        <p:nvSpPr>
          <p:cNvPr id="9" name="TextBox 8">
            <a:extLst>
              <a:ext uri="{FF2B5EF4-FFF2-40B4-BE49-F238E27FC236}">
                <a16:creationId xmlns:a16="http://schemas.microsoft.com/office/drawing/2014/main" id="{D8F8B148-56BB-5B3A-049C-E827BD85CEE7}"/>
              </a:ext>
            </a:extLst>
          </p:cNvPr>
          <p:cNvSpPr txBox="1"/>
          <p:nvPr/>
        </p:nvSpPr>
        <p:spPr>
          <a:xfrm>
            <a:off x="239901" y="6050704"/>
            <a:ext cx="671985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Note: Area beneath the curve before weight change value at 0 kg (black solid line),</a:t>
            </a:r>
          </a:p>
          <a:p>
            <a:r>
              <a:rPr lang="en-GB" sz="1400" dirty="0">
                <a:latin typeface="Arial" panose="020B0604020202020204" pitchFamily="34" charset="0"/>
                <a:cs typeface="Arial" panose="020B0604020202020204" pitchFamily="34" charset="0"/>
              </a:rPr>
              <a:t>tells me the predicted probability that the Wii Fit can reduce my weight.</a:t>
            </a:r>
          </a:p>
          <a:p>
            <a:r>
              <a:rPr lang="en-GB" sz="1400" dirty="0">
                <a:latin typeface="Arial" panose="020B0604020202020204" pitchFamily="34" charset="0"/>
                <a:cs typeface="Arial" panose="020B0604020202020204" pitchFamily="34" charset="0"/>
              </a:rPr>
              <a:t>Prob(Weight change &lt; 0.0kg) = 0.1794 (17%)</a:t>
            </a:r>
          </a:p>
        </p:txBody>
      </p:sp>
      <p:sp>
        <p:nvSpPr>
          <p:cNvPr id="2" name="Title 1">
            <a:extLst>
              <a:ext uri="{FF2B5EF4-FFF2-40B4-BE49-F238E27FC236}">
                <a16:creationId xmlns:a16="http://schemas.microsoft.com/office/drawing/2014/main" id="{72C33422-CD14-FA2F-B534-A8D90921517A}"/>
              </a:ext>
            </a:extLst>
          </p:cNvPr>
          <p:cNvSpPr txBox="1">
            <a:spLocks/>
          </p:cNvSpPr>
          <p:nvPr/>
        </p:nvSpPr>
        <p:spPr>
          <a:xfrm>
            <a:off x="450862" y="73211"/>
            <a:ext cx="6297930"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b="1" dirty="0">
                <a:latin typeface="Helvetica Neue Thin" panose="020B0403020202020204" pitchFamily="34" charset="0"/>
                <a:ea typeface="Helvetica Neue Thin" panose="020B0403020202020204" pitchFamily="34" charset="0"/>
              </a:rPr>
              <a:t>We covered an example using Base-R code</a:t>
            </a:r>
            <a:endParaRPr lang="en-GB" sz="2000" b="1"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03232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[5]</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 and use it for the analysis.</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2220434875"/>
              </p:ext>
            </p:extLst>
          </p:nvPr>
        </p:nvGraphicFramePr>
        <p:xfrm>
          <a:off x="449780" y="4011609"/>
          <a:ext cx="8128002" cy="148336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7905" y="4017641"/>
            <a:ext cx="2887038" cy="1477328"/>
          </a:xfrm>
          <a:prstGeom prst="rect">
            <a:avLst/>
          </a:prstGeom>
          <a:solidFill>
            <a:schemeClr val="accent1">
              <a:lumMod val="60000"/>
              <a:lumOff val="40000"/>
            </a:schemeClr>
          </a:solidFill>
        </p:spPr>
        <p:txBody>
          <a:bodyPr wrap="square" rtlCol="0">
            <a:spAutoFit/>
          </a:bodyPr>
          <a:lstStyle/>
          <a:p>
            <a:r>
              <a:rPr lang="en-GB" dirty="0">
                <a:latin typeface="Arial" panose="020B0604020202020204" pitchFamily="34" charset="0"/>
                <a:cs typeface="Arial" panose="020B0604020202020204" pitchFamily="34" charset="0"/>
              </a:rPr>
              <a:t>Sample size = 6</a:t>
            </a:r>
          </a:p>
          <a:p>
            <a:r>
              <a:rPr lang="en-GB" dirty="0">
                <a:latin typeface="Arial" panose="020B0604020202020204" pitchFamily="34" charset="0"/>
                <a:cs typeface="Arial" panose="020B0604020202020204" pitchFamily="34" charset="0"/>
              </a:rPr>
              <a:t>Delete 3 rows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Retained sample = 3</a:t>
            </a:r>
          </a:p>
          <a:p>
            <a:r>
              <a:rPr lang="en-GB" dirty="0">
                <a:latin typeface="Arial" panose="020B0604020202020204" pitchFamily="34" charset="0"/>
                <a:cs typeface="Arial" panose="020B0604020202020204" pitchFamily="34" charset="0"/>
              </a:rPr>
              <a:t>Drop-out rate = 50%</a:t>
            </a:r>
          </a:p>
        </p:txBody>
      </p:sp>
      <p:sp>
        <p:nvSpPr>
          <p:cNvPr id="7" name="TextBox 6">
            <a:extLst>
              <a:ext uri="{FF2B5EF4-FFF2-40B4-BE49-F238E27FC236}">
                <a16:creationId xmlns:a16="http://schemas.microsoft.com/office/drawing/2014/main" id="{6A49B17B-DB03-E75A-65CD-DD7B94D1D702}"/>
              </a:ext>
            </a:extLst>
          </p:cNvPr>
          <p:cNvSpPr txBox="1"/>
          <p:nvPr/>
        </p:nvSpPr>
        <p:spPr>
          <a:xfrm>
            <a:off x="152669" y="5688868"/>
            <a:ext cx="11722274" cy="1015663"/>
          </a:xfrm>
          <a:prstGeom prst="rect">
            <a:avLst/>
          </a:prstGeom>
          <a:noFill/>
        </p:spPr>
        <p:txBody>
          <a:bodyPr wrap="square" rtlCol="0">
            <a:spAutoFit/>
          </a:bodyPr>
          <a:lstStyle/>
          <a:p>
            <a:pPr marL="342900" indent="-34290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Missing data bias: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must acknowledge that due to the sample reducing from what was initially A to B, and restricting it to complete case sample, you have introduced some bias in your results.  </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6DE85FD-AF2C-6BE1-65E1-D3DB7E35724A}"/>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Slide Number Placeholder 3">
            <a:extLst>
              <a:ext uri="{FF2B5EF4-FFF2-40B4-BE49-F238E27FC236}">
                <a16:creationId xmlns:a16="http://schemas.microsoft.com/office/drawing/2014/main" id="{888FF23B-6A21-AF47-BD8C-8F8C8FAB175C}"/>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50</a:t>
            </a:fld>
            <a:endParaRPr lang="en-US" dirty="0">
              <a:solidFill>
                <a:srgbClr val="000000"/>
              </a:solidFill>
              <a:cs typeface="ＭＳ Ｐゴシック" charset="0"/>
            </a:endParaRPr>
          </a:p>
        </p:txBody>
      </p:sp>
    </p:spTree>
    <p:extLst>
      <p:ext uri="{BB962C8B-B14F-4D97-AF65-F5344CB8AC3E}">
        <p14:creationId xmlns:p14="http://schemas.microsoft.com/office/powerpoint/2010/main" val="743965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7" y="2800890"/>
            <a:ext cx="11566425" cy="1754326"/>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Let’s make a mental summary of what we’ve learnt in the past 4 weeks</a:t>
            </a:r>
          </a:p>
          <a:p>
            <a:pPr algn="ctr"/>
            <a:endParaRPr lang="en-GB" sz="3600" b="1"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9BE627C8-840E-1442-D49E-749DCFBA24E1}"/>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51</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3571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BC8E82-D8A8-C271-A484-05629E3FC2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CF2474-D218-71B8-00F8-FD82E8D7A3F4}"/>
              </a:ext>
            </a:extLst>
          </p:cNvPr>
          <p:cNvSpPr txBox="1"/>
          <p:nvPr/>
        </p:nvSpPr>
        <p:spPr>
          <a:xfrm>
            <a:off x="312787" y="250638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sp>
        <p:nvSpPr>
          <p:cNvPr id="2" name="Slide Number Placeholder 3">
            <a:extLst>
              <a:ext uri="{FF2B5EF4-FFF2-40B4-BE49-F238E27FC236}">
                <a16:creationId xmlns:a16="http://schemas.microsoft.com/office/drawing/2014/main" id="{4BF7F798-6999-077C-E8D3-882B6928FF77}"/>
              </a:ext>
            </a:extLst>
          </p:cNvPr>
          <p:cNvSpPr txBox="1">
            <a:spLocks/>
          </p:cNvSpPr>
          <p:nvPr/>
        </p:nvSpPr>
        <p:spPr>
          <a:xfrm>
            <a:off x="11275948" y="6373869"/>
            <a:ext cx="656972" cy="39269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52</a:t>
            </a:fld>
            <a:endParaRPr lang="en-US" dirty="0">
              <a:solidFill>
                <a:srgbClr val="000000"/>
              </a:solidFill>
              <a:cs typeface="ＭＳ Ｐゴシック" charset="0"/>
            </a:endParaRPr>
          </a:p>
        </p:txBody>
      </p:sp>
      <p:pic>
        <p:nvPicPr>
          <p:cNvPr id="5" name="Picture 4">
            <a:extLst>
              <a:ext uri="{FF2B5EF4-FFF2-40B4-BE49-F238E27FC236}">
                <a16:creationId xmlns:a16="http://schemas.microsoft.com/office/drawing/2014/main" id="{E2F5EC61-CB6D-D6C9-3BB2-1D881B5787DF}"/>
              </a:ext>
            </a:extLst>
          </p:cNvPr>
          <p:cNvPicPr>
            <a:picLocks noChangeAspect="1"/>
          </p:cNvPicPr>
          <p:nvPr/>
        </p:nvPicPr>
        <p:blipFill rotWithShape="1">
          <a:blip r:embed="rId2"/>
          <a:srcRect l="78750"/>
          <a:stretch/>
        </p:blipFill>
        <p:spPr>
          <a:xfrm>
            <a:off x="4616057" y="3706717"/>
            <a:ext cx="2959883" cy="1108264"/>
          </a:xfrm>
          <a:prstGeom prst="rect">
            <a:avLst/>
          </a:prstGeom>
        </p:spPr>
      </p:pic>
    </p:spTree>
    <p:extLst>
      <p:ext uri="{BB962C8B-B14F-4D97-AF65-F5344CB8AC3E}">
        <p14:creationId xmlns:p14="http://schemas.microsoft.com/office/powerpoint/2010/main" val="189959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Final words…</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09111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91875B-009D-B38E-A31E-E0CD54535BCC}"/>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B0EC8C1-3529-BBEA-552B-EF54F4A1896E}"/>
              </a:ext>
            </a:extLst>
          </p:cNvPr>
          <p:cNvPicPr>
            <a:picLocks noChangeAspect="1"/>
          </p:cNvPicPr>
          <p:nvPr/>
        </p:nvPicPr>
        <p:blipFill>
          <a:blip r:embed="rId3"/>
          <a:stretch>
            <a:fillRect/>
          </a:stretch>
        </p:blipFill>
        <p:spPr>
          <a:xfrm>
            <a:off x="1461052" y="823084"/>
            <a:ext cx="9442174" cy="5311222"/>
          </a:xfrm>
          <a:prstGeom prst="rect">
            <a:avLst/>
          </a:prstGeom>
          <a:ln>
            <a:noFill/>
          </a:ln>
          <a:effectLst>
            <a:softEdge rad="112500"/>
          </a:effectLst>
        </p:spPr>
      </p:pic>
      <p:sp>
        <p:nvSpPr>
          <p:cNvPr id="6" name="Slide Number Placeholder 3">
            <a:extLst>
              <a:ext uri="{FF2B5EF4-FFF2-40B4-BE49-F238E27FC236}">
                <a16:creationId xmlns:a16="http://schemas.microsoft.com/office/drawing/2014/main" id="{283D14E7-13CC-2316-815E-47C196475418}"/>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54</a:t>
            </a:fld>
            <a:endParaRPr lang="en-US" dirty="0">
              <a:solidFill>
                <a:schemeClr val="bg1"/>
              </a:solidFill>
              <a:cs typeface="ＭＳ Ｐゴシック" charset="0"/>
            </a:endParaRPr>
          </a:p>
        </p:txBody>
      </p:sp>
      <p:sp>
        <p:nvSpPr>
          <p:cNvPr id="7" name="TextBox 6">
            <a:extLst>
              <a:ext uri="{FF2B5EF4-FFF2-40B4-BE49-F238E27FC236}">
                <a16:creationId xmlns:a16="http://schemas.microsoft.com/office/drawing/2014/main" id="{313F88BC-E437-F611-3911-2B3717F18D72}"/>
              </a:ext>
            </a:extLst>
          </p:cNvPr>
          <p:cNvSpPr txBox="1"/>
          <p:nvPr/>
        </p:nvSpPr>
        <p:spPr>
          <a:xfrm>
            <a:off x="1007165" y="180710"/>
            <a:ext cx="10349948" cy="461665"/>
          </a:xfrm>
          <a:prstGeom prst="rect">
            <a:avLst/>
          </a:prstGeom>
          <a:noFill/>
        </p:spPr>
        <p:txBody>
          <a:bodyPr wrap="square" rtlCol="0">
            <a:spAutoFit/>
          </a:bodyPr>
          <a:lstStyle/>
          <a:p>
            <a:r>
              <a:rPr lang="en-GB"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You have my nod of approval… you’re ready for inferential statistics!</a:t>
            </a:r>
          </a:p>
        </p:txBody>
      </p:sp>
    </p:spTree>
    <p:extLst>
      <p:ext uri="{BB962C8B-B14F-4D97-AF65-F5344CB8AC3E}">
        <p14:creationId xmlns:p14="http://schemas.microsoft.com/office/powerpoint/2010/main" val="3320948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4F25D5-39C9-8170-4A4D-CDE5BAB11754}"/>
              </a:ext>
            </a:extLst>
          </p:cNvPr>
          <p:cNvSpPr/>
          <p:nvPr/>
        </p:nvSpPr>
        <p:spPr>
          <a:xfrm>
            <a:off x="0" y="0"/>
            <a:ext cx="1219199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up of a microphone&#10;&#10;Description automatically generated with medium confidence">
            <a:extLst>
              <a:ext uri="{FF2B5EF4-FFF2-40B4-BE49-F238E27FC236}">
                <a16:creationId xmlns:a16="http://schemas.microsoft.com/office/drawing/2014/main" id="{AC7B145E-B754-30AA-545E-97C356C46F32}"/>
              </a:ext>
            </a:extLst>
          </p:cNvPr>
          <p:cNvPicPr>
            <a:picLocks noChangeAspect="1"/>
          </p:cNvPicPr>
          <p:nvPr/>
        </p:nvPicPr>
        <p:blipFill>
          <a:blip r:embed="rId4"/>
          <a:stretch>
            <a:fillRect/>
          </a:stretch>
        </p:blipFill>
        <p:spPr>
          <a:xfrm>
            <a:off x="2311400" y="1016000"/>
            <a:ext cx="7569200" cy="4826000"/>
          </a:xfrm>
          <a:prstGeom prst="rect">
            <a:avLst/>
          </a:prstGeom>
          <a:ln>
            <a:noFill/>
          </a:ln>
          <a:effectLst>
            <a:softEdge rad="112500"/>
          </a:effectLst>
        </p:spPr>
      </p:pic>
      <p:sp>
        <p:nvSpPr>
          <p:cNvPr id="5" name="Slide Number Placeholder 3">
            <a:extLst>
              <a:ext uri="{FF2B5EF4-FFF2-40B4-BE49-F238E27FC236}">
                <a16:creationId xmlns:a16="http://schemas.microsoft.com/office/drawing/2014/main" id="{8A772AEB-4006-CF66-47A5-36075B891AA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55</a:t>
            </a:fld>
            <a:endParaRPr lang="en-US" dirty="0">
              <a:solidFill>
                <a:schemeClr val="bg1"/>
              </a:solidFill>
              <a:cs typeface="ＭＳ Ｐゴシック" charset="0"/>
            </a:endParaRPr>
          </a:p>
        </p:txBody>
      </p:sp>
      <p:sp>
        <p:nvSpPr>
          <p:cNvPr id="6" name="TextBox 5">
            <a:extLst>
              <a:ext uri="{FF2B5EF4-FFF2-40B4-BE49-F238E27FC236}">
                <a16:creationId xmlns:a16="http://schemas.microsoft.com/office/drawing/2014/main" id="{7618EDF6-8C7F-808D-85CC-F3A83E205C2E}"/>
              </a:ext>
            </a:extLst>
          </p:cNvPr>
          <p:cNvSpPr txBox="1"/>
          <p:nvPr/>
        </p:nvSpPr>
        <p:spPr>
          <a:xfrm>
            <a:off x="2311398" y="6026834"/>
            <a:ext cx="7569199" cy="646331"/>
          </a:xfrm>
          <a:prstGeom prst="rect">
            <a:avLst/>
          </a:prstGeom>
          <a:noFill/>
          <a:ln>
            <a:noFill/>
          </a:ln>
        </p:spPr>
        <p:txBody>
          <a:bodyPr wrap="square" rtlCol="0">
            <a:spAutoFit/>
          </a:bodyPr>
          <a:lstStyle/>
          <a:p>
            <a:pPr algn="ctr"/>
            <a:r>
              <a:rPr lang="en-GB" sz="3600" i="1" dirty="0">
                <a:solidFill>
                  <a:schemeClr val="bg1"/>
                </a:solidFill>
                <a:latin typeface="Palatino" pitchFamily="2" charset="77"/>
                <a:ea typeface="Palatino" pitchFamily="2" charset="77"/>
                <a:cs typeface="Helvetica Neue" panose="02000503000000020004" pitchFamily="2" charset="0"/>
              </a:rPr>
              <a:t>You’re </a:t>
            </a:r>
            <a:r>
              <a:rPr lang="en-GB" sz="3600" i="1" dirty="0" err="1">
                <a:solidFill>
                  <a:schemeClr val="bg1"/>
                </a:solidFill>
                <a:latin typeface="Palatino" pitchFamily="2" charset="77"/>
                <a:ea typeface="Palatino" pitchFamily="2" charset="77"/>
                <a:cs typeface="Helvetica Neue" panose="02000503000000020004" pitchFamily="2" charset="0"/>
              </a:rPr>
              <a:t>gonna</a:t>
            </a:r>
            <a:r>
              <a:rPr lang="en-GB" sz="3600" i="1" dirty="0">
                <a:solidFill>
                  <a:schemeClr val="bg1"/>
                </a:solidFill>
                <a:latin typeface="Palatino" pitchFamily="2" charset="77"/>
                <a:ea typeface="Palatino" pitchFamily="2" charset="77"/>
                <a:cs typeface="Helvetica Neue" panose="02000503000000020004" pitchFamily="2" charset="0"/>
              </a:rPr>
              <a:t> carry that weight… </a:t>
            </a:r>
          </a:p>
        </p:txBody>
      </p:sp>
      <p:pic>
        <p:nvPicPr>
          <p:cNvPr id="3" name="Online Media 2" descr="Cowboy Bebop – Ending Theme – The Real Folk Blues">
            <a:hlinkClick r:id="" action="ppaction://media"/>
            <a:extLst>
              <a:ext uri="{FF2B5EF4-FFF2-40B4-BE49-F238E27FC236}">
                <a16:creationId xmlns:a16="http://schemas.microsoft.com/office/drawing/2014/main" id="{8D4A6200-F8C9-4051-4186-37158307E195}"/>
              </a:ext>
            </a:extLst>
          </p:cNvPr>
          <p:cNvPicPr>
            <a:picLocks noRot="1" noChangeAspect="1"/>
          </p:cNvPicPr>
          <p:nvPr>
            <a:videoFile r:link="rId1"/>
          </p:nvPr>
        </p:nvPicPr>
        <p:blipFill>
          <a:blip r:embed="rId5"/>
          <a:stretch>
            <a:fillRect/>
          </a:stretch>
        </p:blipFill>
        <p:spPr>
          <a:xfrm>
            <a:off x="12317347" y="5422900"/>
            <a:ext cx="2540000" cy="1435100"/>
          </a:xfrm>
          <a:prstGeom prst="rect">
            <a:avLst/>
          </a:prstGeom>
        </p:spPr>
      </p:pic>
    </p:spTree>
    <p:extLst>
      <p:ext uri="{BB962C8B-B14F-4D97-AF65-F5344CB8AC3E}">
        <p14:creationId xmlns:p14="http://schemas.microsoft.com/office/powerpoint/2010/main" val="111089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FA089AB-6B4C-1F4E-8313-D7AB860D9AA7}"/>
              </a:ext>
            </a:extLst>
          </p:cNvPr>
          <p:cNvSpPr txBox="1">
            <a:spLocks/>
          </p:cNvSpPr>
          <p:nvPr/>
        </p:nvSpPr>
        <p:spPr>
          <a:xfrm>
            <a:off x="760348" y="335748"/>
            <a:ext cx="10235312" cy="1010661"/>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5"/>
              </a:spcBef>
            </a:pPr>
            <a:r>
              <a:rPr lang="en-GB" sz="3600" b="1" spc="-15" dirty="0">
                <a:latin typeface="HELVETICA NEUE THIN" panose="020B0403020202020204" pitchFamily="34" charset="0"/>
                <a:ea typeface="HELVETICA NEUE THIN" panose="020B0403020202020204" pitchFamily="34" charset="0"/>
              </a:rPr>
              <a:t>We demonstrated further ways of visualising data in RStudio with </a:t>
            </a:r>
            <a:r>
              <a:rPr lang="en-GB" sz="3600" b="1" spc="-15" dirty="0" err="1">
                <a:latin typeface="HELVETICA NEUE THIN" panose="020B0403020202020204" pitchFamily="34" charset="0"/>
                <a:ea typeface="HELVETICA NEUE THIN" panose="020B0403020202020204" pitchFamily="34" charset="0"/>
              </a:rPr>
              <a:t>ggplot</a:t>
            </a:r>
            <a:r>
              <a:rPr lang="en-GB" sz="3600" b="1" spc="-15" dirty="0">
                <a:latin typeface="HELVETICA NEUE THIN" panose="020B0403020202020204" pitchFamily="34" charset="0"/>
                <a:ea typeface="HELVETICA NEUE THIN" panose="020B0403020202020204" pitchFamily="34" charset="0"/>
              </a:rPr>
              <a:t>( )</a:t>
            </a:r>
            <a:endParaRPr lang="en-GB" sz="3600" b="1" dirty="0">
              <a:latin typeface="HELVETICA NEUE THIN" panose="020B0403020202020204" pitchFamily="34" charset="0"/>
              <a:ea typeface="HELVETICA NEUE THIN" panose="020B0403020202020204" pitchFamily="34" charset="0"/>
            </a:endParaRPr>
          </a:p>
        </p:txBody>
      </p:sp>
      <p:sp>
        <p:nvSpPr>
          <p:cNvPr id="9" name="Slide Number Placeholder 3">
            <a:extLst>
              <a:ext uri="{FF2B5EF4-FFF2-40B4-BE49-F238E27FC236}">
                <a16:creationId xmlns:a16="http://schemas.microsoft.com/office/drawing/2014/main" id="{6E42E94F-1A33-6549-A40F-F55D66DD9930}"/>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
        <p:nvSpPr>
          <p:cNvPr id="10" name="Content Placeholder 2">
            <a:extLst>
              <a:ext uri="{FF2B5EF4-FFF2-40B4-BE49-F238E27FC236}">
                <a16:creationId xmlns:a16="http://schemas.microsoft.com/office/drawing/2014/main" id="{4ABA8ABD-F4CA-DD43-80A3-D28AFD9106B2}"/>
              </a:ext>
            </a:extLst>
          </p:cNvPr>
          <p:cNvSpPr txBox="1">
            <a:spLocks/>
          </p:cNvSpPr>
          <p:nvPr/>
        </p:nvSpPr>
        <p:spPr>
          <a:xfrm>
            <a:off x="760348" y="175625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dirty="0">
                <a:latin typeface="Helvetica Neue Thin" panose="020B0403020202020204" pitchFamily="34" charset="0"/>
                <a:ea typeface="Helvetica Neue Thin" panose="020B0403020202020204" pitchFamily="34" charset="0"/>
              </a:rPr>
              <a:t>Creating impressive visualisation</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Base functions for creating graphics in R: </a:t>
            </a:r>
            <a:r>
              <a:rPr lang="en-GB" sz="2400" b="1" dirty="0">
                <a:latin typeface="Helvetica Neue Thin" panose="020B0403020202020204" pitchFamily="34" charset="0"/>
                <a:ea typeface="Helvetica Neue Thin" panose="020B0403020202020204" pitchFamily="34" charset="0"/>
              </a:rPr>
              <a:t>plot( )</a:t>
            </a:r>
          </a:p>
          <a:p>
            <a:endParaRPr lang="en-GB" sz="24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R Packages for creating impressive plots: </a:t>
            </a:r>
            <a:r>
              <a:rPr lang="en-GB" sz="2400" b="1" dirty="0">
                <a:latin typeface="Helvetica Neue Thin" panose="020B0403020202020204" pitchFamily="34" charset="0"/>
                <a:ea typeface="Helvetica Neue Thin" panose="020B0403020202020204" pitchFamily="34" charset="0"/>
              </a:rPr>
              <a:t>ggplot2( )</a:t>
            </a:r>
          </a:p>
          <a:p>
            <a:pPr lvl="1"/>
            <a:r>
              <a:rPr lang="en-GB" sz="2000" dirty="0">
                <a:latin typeface="Helvetica Neue Thin" panose="020B0403020202020204" pitchFamily="34" charset="0"/>
                <a:ea typeface="Helvetica Neue Thin" panose="020B0403020202020204" pitchFamily="34" charset="0"/>
              </a:rPr>
              <a:t>You will have to first install ‘ggplot2’ package first with the </a:t>
            </a:r>
            <a:r>
              <a:rPr lang="en-GB" sz="2000" b="1" dirty="0" err="1">
                <a:latin typeface="Helvetica Neue Thin" panose="020B0403020202020204" pitchFamily="34" charset="0"/>
                <a:ea typeface="Helvetica Neue Thin" panose="020B0403020202020204" pitchFamily="34" charset="0"/>
              </a:rPr>
              <a:t>install.package</a:t>
            </a:r>
            <a:r>
              <a:rPr lang="en-GB" sz="2000" b="1" dirty="0">
                <a:latin typeface="Helvetica Neue Thin" panose="020B0403020202020204" pitchFamily="34" charset="0"/>
                <a:ea typeface="Helvetica Neue Thin" panose="020B0403020202020204" pitchFamily="34" charset="0"/>
              </a:rPr>
              <a:t>( ) </a:t>
            </a:r>
            <a:r>
              <a:rPr lang="en-GB" sz="2000" dirty="0">
                <a:latin typeface="Helvetica Neue Thin" panose="020B0403020202020204" pitchFamily="34" charset="0"/>
                <a:ea typeface="Helvetica Neue Thin" panose="020B0403020202020204" pitchFamily="34" charset="0"/>
              </a:rPr>
              <a:t>function</a:t>
            </a:r>
          </a:p>
          <a:p>
            <a:pPr lvl="1"/>
            <a:r>
              <a:rPr lang="en-GB" sz="2000" dirty="0">
                <a:latin typeface="Helvetica Neue Thin" panose="020B0403020202020204" pitchFamily="34" charset="0"/>
                <a:ea typeface="Helvetica Neue Thin" panose="020B0403020202020204" pitchFamily="34" charset="0"/>
              </a:rPr>
              <a:t>After its installed, you will need to load the package into R with </a:t>
            </a:r>
            <a:r>
              <a:rPr lang="en-GB" sz="2000" b="1" dirty="0">
                <a:latin typeface="Helvetica Neue Thin" panose="020B0403020202020204" pitchFamily="34" charset="0"/>
                <a:ea typeface="Helvetica Neue Thin" panose="020B0403020202020204" pitchFamily="34" charset="0"/>
              </a:rPr>
              <a:t>library( ) </a:t>
            </a:r>
            <a:r>
              <a:rPr lang="en-GB" sz="2000" dirty="0">
                <a:latin typeface="Helvetica Neue Thin" panose="020B0403020202020204" pitchFamily="34" charset="0"/>
                <a:ea typeface="Helvetica Neue Thin" panose="020B0403020202020204" pitchFamily="34" charset="0"/>
              </a:rPr>
              <a:t>function</a:t>
            </a:r>
          </a:p>
          <a:p>
            <a:pPr lvl="1"/>
            <a:endParaRPr lang="en-GB" sz="20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All this will be become clear in the practical session</a:t>
            </a:r>
          </a:p>
        </p:txBody>
      </p:sp>
    </p:spTree>
    <p:extLst>
      <p:ext uri="{BB962C8B-B14F-4D97-AF65-F5344CB8AC3E}">
        <p14:creationId xmlns:p14="http://schemas.microsoft.com/office/powerpoint/2010/main" val="358306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Data Sourcing</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516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7576" y="1075765"/>
            <a:ext cx="6935168" cy="5582149"/>
          </a:xfrm>
        </p:spPr>
        <p:txBody>
          <a:bodyPr/>
          <a:lstStyle/>
          <a:p>
            <a:pPr marL="0" indent="0">
              <a:buNone/>
            </a:pPr>
            <a:r>
              <a:rPr lang="en-GB" b="1" dirty="0">
                <a:latin typeface="Helvetica Neue Thin" panose="020B0403020202020204" pitchFamily="34" charset="0"/>
                <a:ea typeface="Helvetica Neue Thin" panose="020B0403020202020204" pitchFamily="34" charset="0"/>
              </a:rPr>
              <a:t>Contents</a:t>
            </a:r>
          </a:p>
          <a:p>
            <a:pPr marL="0" indent="0">
              <a:buNone/>
            </a:pPr>
            <a:endParaRPr lang="en-GB"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What’s data sourcing?</a:t>
            </a:r>
          </a:p>
          <a:p>
            <a:r>
              <a:rPr lang="en-GB" sz="1600" dirty="0">
                <a:latin typeface="Helvetica Neue Thin" panose="020B0403020202020204" pitchFamily="34" charset="0"/>
                <a:ea typeface="Helvetica Neue Thin" panose="020B0403020202020204" pitchFamily="34" charset="0"/>
              </a:rPr>
              <a:t>The distinction of primary and secondary data sources</a:t>
            </a:r>
          </a:p>
          <a:p>
            <a:pPr>
              <a:buFont typeface="Arial" panose="020B0604020202020204" pitchFamily="34" charset="0"/>
              <a:buChar char="•"/>
            </a:pPr>
            <a:r>
              <a:rPr lang="en-GB" sz="1600" dirty="0">
                <a:latin typeface="Helvetica Neue Thin" panose="020B0403020202020204" pitchFamily="34" charset="0"/>
                <a:ea typeface="Helvetica Neue Thin" panose="020B0403020202020204" pitchFamily="34" charset="0"/>
              </a:rPr>
              <a:t>Examples of sourcing data (based on my own research experience)</a:t>
            </a:r>
          </a:p>
          <a:p>
            <a:r>
              <a:rPr lang="en-GB" sz="1600" dirty="0">
                <a:latin typeface="Helvetica Neue Thin" panose="020B0403020202020204" pitchFamily="34" charset="0"/>
                <a:ea typeface="Helvetica Neue Thin" panose="020B0403020202020204" pitchFamily="34" charset="0"/>
              </a:rPr>
              <a:t>Summarising the merits and limitations of using either primary or secondary data</a:t>
            </a:r>
          </a:p>
          <a:p>
            <a:r>
              <a:rPr lang="en-GB" sz="1600" dirty="0">
                <a:latin typeface="Helvetica Neue Thin" panose="020B0403020202020204" pitchFamily="34" charset="0"/>
                <a:ea typeface="Helvetica Neue Thin" panose="020B0403020202020204" pitchFamily="34" charset="0"/>
              </a:rPr>
              <a:t>Brief notes on study design and sampling strategy (- make a mental of note of this, or the least, be cognisant of it)</a:t>
            </a:r>
          </a:p>
          <a:p>
            <a:r>
              <a:rPr lang="en-GB" sz="1600" dirty="0">
                <a:latin typeface="Helvetica Neue Thin" panose="020B0403020202020204" pitchFamily="34" charset="0"/>
                <a:ea typeface="Helvetica Neue Thin" panose="020B0403020202020204" pitchFamily="34" charset="0"/>
              </a:rPr>
              <a:t>Description of data</a:t>
            </a:r>
          </a:p>
          <a:p>
            <a:r>
              <a:rPr lang="en-GB" sz="1600" dirty="0">
                <a:latin typeface="Helvetica Neue Thin" panose="020B0403020202020204" pitchFamily="34" charset="0"/>
                <a:ea typeface="Helvetica Neue Thin" panose="020B0403020202020204" pitchFamily="34" charset="0"/>
              </a:rPr>
              <a:t>Final words…</a:t>
            </a:r>
          </a:p>
          <a:p>
            <a:endParaRPr lang="en-GB" sz="2000"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a:p>
            <a:endParaRPr lang="en-GB"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p:txBody>
      </p:sp>
      <p:sp>
        <p:nvSpPr>
          <p:cNvPr id="7" name="Title 6">
            <a:extLst>
              <a:ext uri="{FF2B5EF4-FFF2-40B4-BE49-F238E27FC236}">
                <a16:creationId xmlns:a16="http://schemas.microsoft.com/office/drawing/2014/main" id="{3E956281-EAEC-1C43-A1D8-9571B62B1ADF}"/>
              </a:ext>
            </a:extLst>
          </p:cNvPr>
          <p:cNvSpPr>
            <a:spLocks noGrp="1"/>
          </p:cNvSpPr>
          <p:nvPr>
            <p:ph type="title"/>
          </p:nvPr>
        </p:nvSpPr>
        <p:spPr/>
        <p:txBody>
          <a:bodyPr>
            <a:normAutofit fontScale="90000"/>
          </a:bodyPr>
          <a:lstStyle/>
          <a:p>
            <a:br>
              <a:rPr lang="en-GB" dirty="0"/>
            </a:br>
            <a:endParaRPr lang="en-GB" dirty="0"/>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5578DC08-32C1-5FDF-C5B9-21D3042A72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grpSp>
        <p:nvGrpSpPr>
          <p:cNvPr id="5" name="Group 4">
            <a:extLst>
              <a:ext uri="{FF2B5EF4-FFF2-40B4-BE49-F238E27FC236}">
                <a16:creationId xmlns:a16="http://schemas.microsoft.com/office/drawing/2014/main" id="{9213777A-384A-1928-A2A2-06958163FA22}"/>
              </a:ext>
            </a:extLst>
          </p:cNvPr>
          <p:cNvGrpSpPr/>
          <p:nvPr/>
        </p:nvGrpSpPr>
        <p:grpSpPr>
          <a:xfrm>
            <a:off x="7560585" y="1350003"/>
            <a:ext cx="4015620" cy="4470013"/>
            <a:chOff x="3468870" y="1665965"/>
            <a:chExt cx="4332019" cy="4822214"/>
          </a:xfrm>
        </p:grpSpPr>
        <p:cxnSp>
          <p:nvCxnSpPr>
            <p:cNvPr id="6" name="Straight Arrow Connector 5">
              <a:extLst>
                <a:ext uri="{FF2B5EF4-FFF2-40B4-BE49-F238E27FC236}">
                  <a16:creationId xmlns:a16="http://schemas.microsoft.com/office/drawing/2014/main" id="{2826CC0A-5221-B57A-C00D-368EDE0FDB42}"/>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0B04EA75-BC0C-311C-2873-A990EE2B6657}"/>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70DBAED3-FAD6-E9E8-29E1-3DFC04A035E3}"/>
                </a:ext>
              </a:extLst>
            </p:cNvPr>
            <p:cNvCxnSpPr>
              <a:cxnSpLocks/>
              <a:stCxn id="32"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3A6F16FD-2DB1-87DA-33B5-EE749DB5E897}"/>
                </a:ext>
              </a:extLst>
            </p:cNvPr>
            <p:cNvCxnSpPr>
              <a:cxnSpLocks/>
              <a:stCxn id="32"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8E6C5C0C-DC6A-8B39-B983-14502D39FFCA}"/>
                </a:ext>
              </a:extLst>
            </p:cNvPr>
            <p:cNvCxnSpPr>
              <a:cxnSpLocks/>
              <a:endCxn id="38"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554AEF86-1644-52F7-925B-ABE011EA4C36}"/>
                </a:ext>
              </a:extLst>
            </p:cNvPr>
            <p:cNvCxnSpPr>
              <a:cxnSpLocks/>
              <a:endCxn id="32"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AFD97A6F-EF87-0F22-895F-B41AB0D41671}"/>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51303344-E601-7EAC-A914-7E6B2843FF12}"/>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F6DE60D-D3FA-F55E-97C7-7C267CBBE15B}"/>
                </a:ext>
              </a:extLst>
            </p:cNvPr>
            <p:cNvCxnSpPr>
              <a:cxnSpLocks/>
              <a:endCxn id="38"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9431BFB4-7216-2B15-A2C2-3315D79D9BDC}"/>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63FCDE2B-A33D-4F5A-BBBA-D5B5905A517A}"/>
                </a:ext>
              </a:extLst>
            </p:cNvPr>
            <p:cNvCxnSpPr>
              <a:cxnSpLocks/>
              <a:stCxn id="38"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83E3BB50-E3D3-FDB9-7926-5FC11A200733}"/>
                </a:ext>
              </a:extLst>
            </p:cNvPr>
            <p:cNvCxnSpPr>
              <a:cxnSpLocks/>
              <a:endCxn id="32"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8178A4F8-6578-72C4-29F4-A43CAA877CBF}"/>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F2FEE8AA-554F-E9F1-FD29-03E1C5DE6DA4}"/>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1" name="Group 20">
              <a:extLst>
                <a:ext uri="{FF2B5EF4-FFF2-40B4-BE49-F238E27FC236}">
                  <a16:creationId xmlns:a16="http://schemas.microsoft.com/office/drawing/2014/main" id="{E0B73FA5-F21F-0712-687D-B5CBEBFD1274}"/>
                </a:ext>
              </a:extLst>
            </p:cNvPr>
            <p:cNvGrpSpPr/>
            <p:nvPr/>
          </p:nvGrpSpPr>
          <p:grpSpPr>
            <a:xfrm>
              <a:off x="5070467" y="1665965"/>
              <a:ext cx="1186971" cy="1186971"/>
              <a:chOff x="2970910" y="554"/>
              <a:chExt cx="1186971" cy="1186971"/>
            </a:xfrm>
          </p:grpSpPr>
          <p:sp>
            <p:nvSpPr>
              <p:cNvPr id="38" name="Oval 37">
                <a:extLst>
                  <a:ext uri="{FF2B5EF4-FFF2-40B4-BE49-F238E27FC236}">
                    <a16:creationId xmlns:a16="http://schemas.microsoft.com/office/drawing/2014/main" id="{47F242E4-1070-AB0C-8FC0-EC2A344555B1}"/>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9" name="Oval 4">
                <a:extLst>
                  <a:ext uri="{FF2B5EF4-FFF2-40B4-BE49-F238E27FC236}">
                    <a16:creationId xmlns:a16="http://schemas.microsoft.com/office/drawing/2014/main" id="{41CA3222-4C5F-A963-9AE3-04385DB0B56B}"/>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22" name="Group 21">
              <a:extLst>
                <a:ext uri="{FF2B5EF4-FFF2-40B4-BE49-F238E27FC236}">
                  <a16:creationId xmlns:a16="http://schemas.microsoft.com/office/drawing/2014/main" id="{B0C65CDA-AFFF-D957-02DD-FEBDBF9C823A}"/>
                </a:ext>
              </a:extLst>
            </p:cNvPr>
            <p:cNvGrpSpPr/>
            <p:nvPr/>
          </p:nvGrpSpPr>
          <p:grpSpPr>
            <a:xfrm>
              <a:off x="6613918" y="2557077"/>
              <a:ext cx="1186971" cy="1186971"/>
              <a:chOff x="4514361" y="891666"/>
              <a:chExt cx="1186971" cy="1186971"/>
            </a:xfrm>
          </p:grpSpPr>
          <p:sp>
            <p:nvSpPr>
              <p:cNvPr id="36" name="Oval 35">
                <a:extLst>
                  <a:ext uri="{FF2B5EF4-FFF2-40B4-BE49-F238E27FC236}">
                    <a16:creationId xmlns:a16="http://schemas.microsoft.com/office/drawing/2014/main" id="{59EFB76B-230D-0BBF-492C-D8B118100D3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7" name="Oval 6">
                <a:extLst>
                  <a:ext uri="{FF2B5EF4-FFF2-40B4-BE49-F238E27FC236}">
                    <a16:creationId xmlns:a16="http://schemas.microsoft.com/office/drawing/2014/main" id="{C95122B7-BADF-3B23-E375-F76ABC78013E}"/>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23" name="Group 22">
              <a:extLst>
                <a:ext uri="{FF2B5EF4-FFF2-40B4-BE49-F238E27FC236}">
                  <a16:creationId xmlns:a16="http://schemas.microsoft.com/office/drawing/2014/main" id="{56E274A3-29EC-C6E7-58E2-5DE755D5D761}"/>
                </a:ext>
              </a:extLst>
            </p:cNvPr>
            <p:cNvGrpSpPr/>
            <p:nvPr/>
          </p:nvGrpSpPr>
          <p:grpSpPr>
            <a:xfrm>
              <a:off x="6600057" y="4293096"/>
              <a:ext cx="1186971" cy="1186971"/>
              <a:chOff x="4500500" y="2627685"/>
              <a:chExt cx="1186971" cy="1186971"/>
            </a:xfrm>
          </p:grpSpPr>
          <p:sp>
            <p:nvSpPr>
              <p:cNvPr id="34" name="Oval 33">
                <a:extLst>
                  <a:ext uri="{FF2B5EF4-FFF2-40B4-BE49-F238E27FC236}">
                    <a16:creationId xmlns:a16="http://schemas.microsoft.com/office/drawing/2014/main" id="{C0976C61-402B-BF40-31A3-217966609D0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8">
                <a:extLst>
                  <a:ext uri="{FF2B5EF4-FFF2-40B4-BE49-F238E27FC236}">
                    <a16:creationId xmlns:a16="http://schemas.microsoft.com/office/drawing/2014/main" id="{3AAAA1F8-1AC9-C61C-9D3C-CFE1216D204A}"/>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4" name="Group 23">
              <a:extLst>
                <a:ext uri="{FF2B5EF4-FFF2-40B4-BE49-F238E27FC236}">
                  <a16:creationId xmlns:a16="http://schemas.microsoft.com/office/drawing/2014/main" id="{6A5299D3-7CFD-ED54-C533-E7A8E31A19B1}"/>
                </a:ext>
              </a:extLst>
            </p:cNvPr>
            <p:cNvGrpSpPr/>
            <p:nvPr/>
          </p:nvGrpSpPr>
          <p:grpSpPr>
            <a:xfrm>
              <a:off x="5070467" y="5301208"/>
              <a:ext cx="1186971" cy="1186971"/>
              <a:chOff x="2970910" y="3635797"/>
              <a:chExt cx="1186971" cy="1186971"/>
            </a:xfrm>
          </p:grpSpPr>
          <p:sp>
            <p:nvSpPr>
              <p:cNvPr id="32" name="Oval 31">
                <a:extLst>
                  <a:ext uri="{FF2B5EF4-FFF2-40B4-BE49-F238E27FC236}">
                    <a16:creationId xmlns:a16="http://schemas.microsoft.com/office/drawing/2014/main" id="{5E091FFA-D0AB-33F2-278A-96F1179138AA}"/>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10">
                <a:extLst>
                  <a:ext uri="{FF2B5EF4-FFF2-40B4-BE49-F238E27FC236}">
                    <a16:creationId xmlns:a16="http://schemas.microsoft.com/office/drawing/2014/main" id="{B6285F51-F0A2-2567-6AE0-4929A91EC6A9}"/>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5" name="Group 24">
              <a:extLst>
                <a:ext uri="{FF2B5EF4-FFF2-40B4-BE49-F238E27FC236}">
                  <a16:creationId xmlns:a16="http://schemas.microsoft.com/office/drawing/2014/main" id="{D546BB65-1006-3E14-A734-E1777BF21BCD}"/>
                </a:ext>
              </a:extLst>
            </p:cNvPr>
            <p:cNvGrpSpPr/>
            <p:nvPr/>
          </p:nvGrpSpPr>
          <p:grpSpPr>
            <a:xfrm>
              <a:off x="3468870" y="4293096"/>
              <a:ext cx="1186971" cy="1186971"/>
              <a:chOff x="1369313" y="2627685"/>
              <a:chExt cx="1186971" cy="1186971"/>
            </a:xfrm>
          </p:grpSpPr>
          <p:sp>
            <p:nvSpPr>
              <p:cNvPr id="30" name="Oval 29">
                <a:extLst>
                  <a:ext uri="{FF2B5EF4-FFF2-40B4-BE49-F238E27FC236}">
                    <a16:creationId xmlns:a16="http://schemas.microsoft.com/office/drawing/2014/main" id="{7F325F83-A60B-60BF-5174-EE4EEB495E0D}"/>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12">
                <a:extLst>
                  <a:ext uri="{FF2B5EF4-FFF2-40B4-BE49-F238E27FC236}">
                    <a16:creationId xmlns:a16="http://schemas.microsoft.com/office/drawing/2014/main" id="{ECA11DCF-F479-D155-5324-EC5D28676110}"/>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6" name="Group 25">
              <a:extLst>
                <a:ext uri="{FF2B5EF4-FFF2-40B4-BE49-F238E27FC236}">
                  <a16:creationId xmlns:a16="http://schemas.microsoft.com/office/drawing/2014/main" id="{F94C90DA-D2F2-E4A4-46EA-367395479CE9}"/>
                </a:ext>
              </a:extLst>
            </p:cNvPr>
            <p:cNvGrpSpPr/>
            <p:nvPr/>
          </p:nvGrpSpPr>
          <p:grpSpPr>
            <a:xfrm>
              <a:off x="3503713" y="2530061"/>
              <a:ext cx="1186971" cy="1186971"/>
              <a:chOff x="1404156" y="864650"/>
              <a:chExt cx="1186971" cy="1186971"/>
            </a:xfrm>
          </p:grpSpPr>
          <p:sp>
            <p:nvSpPr>
              <p:cNvPr id="28" name="Oval 27">
                <a:extLst>
                  <a:ext uri="{FF2B5EF4-FFF2-40B4-BE49-F238E27FC236}">
                    <a16:creationId xmlns:a16="http://schemas.microsoft.com/office/drawing/2014/main" id="{CA9A6FE3-DFF5-EC0D-B370-C415D73698BC}"/>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4">
                <a:extLst>
                  <a:ext uri="{FF2B5EF4-FFF2-40B4-BE49-F238E27FC236}">
                    <a16:creationId xmlns:a16="http://schemas.microsoft.com/office/drawing/2014/main" id="{62E92AD5-E3D5-8BEB-3D16-25A783B0A702}"/>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7" name="Straight Connector 26">
              <a:extLst>
                <a:ext uri="{FF2B5EF4-FFF2-40B4-BE49-F238E27FC236}">
                  <a16:creationId xmlns:a16="http://schemas.microsoft.com/office/drawing/2014/main" id="{821C79CF-A30D-B5FB-F7C2-1BA64ECE3A1D}"/>
                </a:ext>
              </a:extLst>
            </p:cNvPr>
            <p:cNvCxnSpPr>
              <a:cxnSpLocks/>
              <a:endCxn id="32"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232550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8" name="Picture 7" descr="A silhouette of a person with a brain in his head&#10;&#10;Description automatically generated">
            <a:extLst>
              <a:ext uri="{FF2B5EF4-FFF2-40B4-BE49-F238E27FC236}">
                <a16:creationId xmlns:a16="http://schemas.microsoft.com/office/drawing/2014/main" id="{A635F120-239F-5E3A-4044-B99063532016}"/>
              </a:ext>
            </a:extLst>
          </p:cNvPr>
          <p:cNvPicPr>
            <a:picLocks noChangeAspect="1"/>
          </p:cNvPicPr>
          <p:nvPr/>
        </p:nvPicPr>
        <p:blipFill>
          <a:blip r:embed="rId2"/>
          <a:srcRect l="14023" t="-471" r="12902" b="471"/>
          <a:stretch/>
        </p:blipFill>
        <p:spPr>
          <a:xfrm>
            <a:off x="154130" y="2540375"/>
            <a:ext cx="2080097" cy="1494415"/>
          </a:xfrm>
          <a:prstGeom prst="rect">
            <a:avLst/>
          </a:prstGeom>
        </p:spPr>
      </p:pic>
      <p:sp>
        <p:nvSpPr>
          <p:cNvPr id="9" name="TextBox 8">
            <a:extLst>
              <a:ext uri="{FF2B5EF4-FFF2-40B4-BE49-F238E27FC236}">
                <a16:creationId xmlns:a16="http://schemas.microsoft.com/office/drawing/2014/main" id="{37AB45D1-94D2-6A47-F184-084CBB304433}"/>
              </a:ext>
            </a:extLst>
          </p:cNvPr>
          <p:cNvSpPr txBox="1"/>
          <p:nvPr/>
        </p:nvSpPr>
        <p:spPr>
          <a:xfrm>
            <a:off x="500390" y="4034790"/>
            <a:ext cx="1827488"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Theory &amp; Application</a:t>
            </a:r>
          </a:p>
        </p:txBody>
      </p:sp>
      <p:sp>
        <p:nvSpPr>
          <p:cNvPr id="13" name="Slide Number Placeholder 3">
            <a:extLst>
              <a:ext uri="{FF2B5EF4-FFF2-40B4-BE49-F238E27FC236}">
                <a16:creationId xmlns:a16="http://schemas.microsoft.com/office/drawing/2014/main" id="{8117EDCD-B2B7-956A-7B78-8E667E4EE1D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pic>
        <p:nvPicPr>
          <p:cNvPr id="15" name="Picture 14" descr="A purple and white rectangular object with a purple border&#10;&#10;AI-generated content may be incorrect.">
            <a:extLst>
              <a:ext uri="{FF2B5EF4-FFF2-40B4-BE49-F238E27FC236}">
                <a16:creationId xmlns:a16="http://schemas.microsoft.com/office/drawing/2014/main" id="{03F5B254-06DE-6BC4-537C-A1B8CF20F2FF}"/>
              </a:ext>
            </a:extLst>
          </p:cNvPr>
          <p:cNvPicPr>
            <a:picLocks noChangeAspect="1"/>
          </p:cNvPicPr>
          <p:nvPr/>
        </p:nvPicPr>
        <p:blipFill>
          <a:blip r:embed="rId3"/>
          <a:stretch>
            <a:fillRect/>
          </a:stretch>
        </p:blipFill>
        <p:spPr>
          <a:xfrm>
            <a:off x="2469873" y="2540375"/>
            <a:ext cx="2135655" cy="1494415"/>
          </a:xfrm>
          <a:prstGeom prst="rect">
            <a:avLst/>
          </a:prstGeom>
        </p:spPr>
      </p:pic>
      <p:sp>
        <p:nvSpPr>
          <p:cNvPr id="16" name="TextBox 15">
            <a:extLst>
              <a:ext uri="{FF2B5EF4-FFF2-40B4-BE49-F238E27FC236}">
                <a16:creationId xmlns:a16="http://schemas.microsoft.com/office/drawing/2014/main" id="{EAF77946-D62A-4900-FF6D-595F2A912E5D}"/>
              </a:ext>
            </a:extLst>
          </p:cNvPr>
          <p:cNvSpPr txBox="1"/>
          <p:nvPr/>
        </p:nvSpPr>
        <p:spPr>
          <a:xfrm>
            <a:off x="3001648" y="4040781"/>
            <a:ext cx="1636987" cy="523220"/>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Student Feedback</a:t>
            </a:r>
          </a:p>
          <a:p>
            <a:pPr algn="r"/>
            <a:r>
              <a:rPr lang="en-GB" sz="1400" dirty="0">
                <a:latin typeface="Arial" panose="020B0604020202020204" pitchFamily="34" charset="0"/>
                <a:cs typeface="Arial" panose="020B0604020202020204" pitchFamily="34" charset="0"/>
              </a:rPr>
              <a:t>5-10 minutes</a:t>
            </a:r>
          </a:p>
        </p:txBody>
      </p:sp>
      <p:pic>
        <p:nvPicPr>
          <p:cNvPr id="17" name="Picture 16">
            <a:extLst>
              <a:ext uri="{FF2B5EF4-FFF2-40B4-BE49-F238E27FC236}">
                <a16:creationId xmlns:a16="http://schemas.microsoft.com/office/drawing/2014/main" id="{D0A9E9F1-2D6D-3ADB-B8DC-13B35AF7F0F2}"/>
              </a:ext>
            </a:extLst>
          </p:cNvPr>
          <p:cNvPicPr>
            <a:picLocks noChangeAspect="1"/>
          </p:cNvPicPr>
          <p:nvPr/>
        </p:nvPicPr>
        <p:blipFill>
          <a:blip r:embed="rId4"/>
          <a:srcRect/>
          <a:stretch/>
        </p:blipFill>
        <p:spPr>
          <a:xfrm>
            <a:off x="4922625" y="2540375"/>
            <a:ext cx="1995224" cy="1494415"/>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89A6CFCB-1C3A-229B-7671-E5C19C7CC53D}"/>
              </a:ext>
            </a:extLst>
          </p:cNvPr>
          <p:cNvSpPr txBox="1"/>
          <p:nvPr/>
        </p:nvSpPr>
        <p:spPr>
          <a:xfrm>
            <a:off x="5579021" y="4040781"/>
            <a:ext cx="1338828" cy="523220"/>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Comfort Break</a:t>
            </a:r>
          </a:p>
          <a:p>
            <a:pPr algn="r"/>
            <a:r>
              <a:rPr lang="en-GB" sz="1400" dirty="0">
                <a:latin typeface="Arial" panose="020B0604020202020204" pitchFamily="34" charset="0"/>
                <a:cs typeface="Arial" panose="020B0604020202020204" pitchFamily="34" charset="0"/>
              </a:rPr>
              <a:t>15 minutes</a:t>
            </a:r>
          </a:p>
        </p:txBody>
      </p:sp>
      <p:pic>
        <p:nvPicPr>
          <p:cNvPr id="20" name="Picture 19" descr="A group of people studying on a table&#10;&#10;AI-generated content may be incorrect.">
            <a:extLst>
              <a:ext uri="{FF2B5EF4-FFF2-40B4-BE49-F238E27FC236}">
                <a16:creationId xmlns:a16="http://schemas.microsoft.com/office/drawing/2014/main" id="{B1CA7719-0583-1810-735A-51655BEE9204}"/>
              </a:ext>
            </a:extLst>
          </p:cNvPr>
          <p:cNvPicPr>
            <a:picLocks noChangeAspect="1"/>
          </p:cNvPicPr>
          <p:nvPr/>
        </p:nvPicPr>
        <p:blipFill>
          <a:blip r:embed="rId5"/>
          <a:stretch>
            <a:fillRect/>
          </a:stretch>
        </p:blipFill>
        <p:spPr>
          <a:xfrm>
            <a:off x="7234946" y="2540375"/>
            <a:ext cx="2241623" cy="1494415"/>
          </a:xfrm>
          <a:prstGeom prst="rect">
            <a:avLst/>
          </a:prstGeom>
        </p:spPr>
      </p:pic>
      <p:sp>
        <p:nvSpPr>
          <p:cNvPr id="21" name="TextBox 20">
            <a:extLst>
              <a:ext uri="{FF2B5EF4-FFF2-40B4-BE49-F238E27FC236}">
                <a16:creationId xmlns:a16="http://schemas.microsoft.com/office/drawing/2014/main" id="{6F89143C-F847-4E0E-6AF3-BA2FA3790846}"/>
              </a:ext>
            </a:extLst>
          </p:cNvPr>
          <p:cNvSpPr txBox="1"/>
          <p:nvPr/>
        </p:nvSpPr>
        <p:spPr>
          <a:xfrm>
            <a:off x="7588167" y="4040781"/>
            <a:ext cx="1888402" cy="523220"/>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Description of Data</a:t>
            </a:r>
          </a:p>
          <a:p>
            <a:pPr algn="r"/>
            <a:r>
              <a:rPr lang="en-GB" sz="1400" dirty="0">
                <a:latin typeface="Arial" panose="020B0604020202020204" pitchFamily="34" charset="0"/>
                <a:cs typeface="Arial" panose="020B0604020202020204" pitchFamily="34" charset="0"/>
              </a:rPr>
              <a:t>(Tips on assessment)</a:t>
            </a:r>
          </a:p>
        </p:txBody>
      </p:sp>
      <p:pic>
        <p:nvPicPr>
          <p:cNvPr id="22" name="Picture 21" descr="A close-up of a microphone&#10;&#10;Description automatically generated with medium confidence">
            <a:extLst>
              <a:ext uri="{FF2B5EF4-FFF2-40B4-BE49-F238E27FC236}">
                <a16:creationId xmlns:a16="http://schemas.microsoft.com/office/drawing/2014/main" id="{33B91CC2-DBBD-1563-2BF3-B5E3D0D1A9D3}"/>
              </a:ext>
            </a:extLst>
          </p:cNvPr>
          <p:cNvPicPr>
            <a:picLocks noChangeAspect="1"/>
          </p:cNvPicPr>
          <p:nvPr/>
        </p:nvPicPr>
        <p:blipFill>
          <a:blip r:embed="rId6"/>
          <a:stretch>
            <a:fillRect/>
          </a:stretch>
        </p:blipFill>
        <p:spPr>
          <a:xfrm>
            <a:off x="9722127" y="2540375"/>
            <a:ext cx="2343871" cy="1494415"/>
          </a:xfrm>
          <a:prstGeom prst="rect">
            <a:avLst/>
          </a:prstGeom>
          <a:ln>
            <a:noFill/>
          </a:ln>
          <a:effectLst>
            <a:outerShdw blurRad="190500" algn="tl" rotWithShape="0">
              <a:srgbClr val="000000">
                <a:alpha val="70000"/>
              </a:srgbClr>
            </a:outerShdw>
          </a:effectLst>
        </p:spPr>
      </p:pic>
      <p:sp>
        <p:nvSpPr>
          <p:cNvPr id="23" name="TextBox 22">
            <a:extLst>
              <a:ext uri="{FF2B5EF4-FFF2-40B4-BE49-F238E27FC236}">
                <a16:creationId xmlns:a16="http://schemas.microsoft.com/office/drawing/2014/main" id="{475F1A3B-0381-FB6D-ED47-582E7F6CA57A}"/>
              </a:ext>
            </a:extLst>
          </p:cNvPr>
          <p:cNvSpPr txBox="1"/>
          <p:nvPr/>
        </p:nvSpPr>
        <p:spPr>
          <a:xfrm>
            <a:off x="10826470" y="4034790"/>
            <a:ext cx="1279517" cy="307777"/>
          </a:xfrm>
          <a:prstGeom prst="rect">
            <a:avLst/>
          </a:prstGeom>
          <a:noFill/>
        </p:spPr>
        <p:txBody>
          <a:bodyPr wrap="none" rtlCol="0">
            <a:spAutoFit/>
          </a:bodyPr>
          <a:lstStyle/>
          <a:p>
            <a:pPr algn="r"/>
            <a:r>
              <a:rPr lang="en-GB" sz="1400" dirty="0">
                <a:latin typeface="Arial" panose="020B0604020202020204" pitchFamily="34" charset="0"/>
                <a:cs typeface="Arial" panose="020B0604020202020204" pitchFamily="34" charset="0"/>
              </a:rPr>
              <a:t>Final words…</a:t>
            </a:r>
          </a:p>
        </p:txBody>
      </p:sp>
    </p:spTree>
    <p:extLst>
      <p:ext uri="{BB962C8B-B14F-4D97-AF65-F5344CB8AC3E}">
        <p14:creationId xmlns:p14="http://schemas.microsoft.com/office/powerpoint/2010/main" val="2259516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28762</TotalTime>
  <Words>5487</Words>
  <Application>Microsoft Macintosh PowerPoint</Application>
  <PresentationFormat>Widescreen</PresentationFormat>
  <Paragraphs>770</Paragraphs>
  <Slides>55</Slides>
  <Notes>29</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55</vt:i4>
      </vt:variant>
    </vt:vector>
  </HeadingPairs>
  <TitlesOfParts>
    <vt:vector size="70" baseType="lpstr">
      <vt:lpstr>Cambria Math</vt:lpstr>
      <vt:lpstr>Wingdings</vt:lpstr>
      <vt:lpstr>Calibri</vt:lpstr>
      <vt:lpstr>Century</vt:lpstr>
      <vt:lpstr>Roboto</vt:lpstr>
      <vt:lpstr>HELVETICA NEUE THIN</vt:lpstr>
      <vt:lpstr>ＭＳ Ｐゴシック</vt:lpstr>
      <vt:lpstr>Arial</vt:lpstr>
      <vt:lpstr>Helvetica Neue</vt:lpstr>
      <vt:lpstr>Palatino</vt:lpstr>
      <vt:lpstr>Helvetica Neue Light</vt:lpstr>
      <vt:lpstr>HELVETICA NEUE THIN</vt:lpstr>
      <vt:lpstr>Times</vt:lpstr>
      <vt:lpstr>Office Theme</vt:lpstr>
      <vt:lpstr>Custom Design</vt:lpstr>
      <vt:lpstr>PowerPoint Presentation</vt:lpstr>
      <vt:lpstr>QUICK RECAP OF WEEK 3</vt:lpstr>
      <vt:lpstr>We covered some general techniques for data visualisation</vt:lpstr>
      <vt:lpstr>PowerPoint Presentation</vt:lpstr>
      <vt:lpstr>PowerPoint Presentation</vt:lpstr>
      <vt:lpstr>PowerPoint Presentation</vt:lpstr>
      <vt:lpstr>Data Sourcing</vt:lpstr>
      <vt:lpstr> </vt:lpstr>
      <vt:lpstr>PowerPoint Presentation</vt:lpstr>
      <vt:lpstr>Let’s begin teaching…</vt:lpstr>
      <vt:lpstr>What is Data Sourcing?</vt:lpstr>
      <vt:lpstr>PowerPoint Presentation</vt:lpstr>
      <vt:lpstr>PowerPoint Presentation</vt:lpstr>
      <vt:lpstr>PowerPoint Presentation</vt:lpstr>
      <vt:lpstr>Examples of Sourcing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Merits &amp; Limitations</vt:lpstr>
      <vt:lpstr>Advantages and disadvantages of Primary data sources</vt:lpstr>
      <vt:lpstr>Advantages and disadvantages of Secondary data sources [2]</vt:lpstr>
      <vt:lpstr>Brief notes on Study Design &amp; Sampling</vt:lpstr>
      <vt:lpstr>PowerPoint Presentation</vt:lpstr>
      <vt:lpstr>Types of Research Design</vt:lpstr>
      <vt:lpstr>Types of Study Design </vt:lpstr>
      <vt:lpstr>PowerPoint Presentation</vt:lpstr>
      <vt:lpstr>PowerPoint Presentation</vt:lpstr>
      <vt:lpstr>PowerPoint Presentation</vt:lpstr>
      <vt:lpstr>PowerPoint Presentation</vt:lpstr>
      <vt:lpstr>PowerPoint Presentation</vt:lpstr>
      <vt:lpstr>Description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words…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323</cp:revision>
  <dcterms:created xsi:type="dcterms:W3CDTF">2020-11-19T14:47:11Z</dcterms:created>
  <dcterms:modified xsi:type="dcterms:W3CDTF">2025-02-04T10:47:45Z</dcterms:modified>
</cp:coreProperties>
</file>